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5" r:id="rId5"/>
  </p:sldMasterIdLst>
  <p:notesMasterIdLst>
    <p:notesMasterId r:id="rId253"/>
  </p:notesMasterIdLst>
  <p:handoutMasterIdLst>
    <p:handoutMasterId r:id="rId254"/>
  </p:handoutMasterIdLst>
  <p:sldIdLst>
    <p:sldId id="256" r:id="rId6"/>
    <p:sldId id="330" r:id="rId7"/>
    <p:sldId id="257" r:id="rId8"/>
    <p:sldId id="329" r:id="rId9"/>
    <p:sldId id="333" r:id="rId10"/>
    <p:sldId id="331" r:id="rId11"/>
    <p:sldId id="332" r:id="rId12"/>
    <p:sldId id="258" r:id="rId13"/>
    <p:sldId id="334" r:id="rId14"/>
    <p:sldId id="335" r:id="rId15"/>
    <p:sldId id="336" r:id="rId16"/>
    <p:sldId id="337" r:id="rId17"/>
    <p:sldId id="338" r:id="rId18"/>
    <p:sldId id="339" r:id="rId19"/>
    <p:sldId id="340" r:id="rId20"/>
    <p:sldId id="341" r:id="rId21"/>
    <p:sldId id="342" r:id="rId22"/>
    <p:sldId id="344" r:id="rId23"/>
    <p:sldId id="345" r:id="rId24"/>
    <p:sldId id="346" r:id="rId25"/>
    <p:sldId id="347" r:id="rId26"/>
    <p:sldId id="348" r:id="rId27"/>
    <p:sldId id="349" r:id="rId28"/>
    <p:sldId id="350" r:id="rId29"/>
    <p:sldId id="351" r:id="rId30"/>
    <p:sldId id="352" r:id="rId31"/>
    <p:sldId id="353" r:id="rId32"/>
    <p:sldId id="354" r:id="rId33"/>
    <p:sldId id="355" r:id="rId34"/>
    <p:sldId id="356" r:id="rId35"/>
    <p:sldId id="259" r:id="rId36"/>
    <p:sldId id="357" r:id="rId37"/>
    <p:sldId id="358" r:id="rId38"/>
    <p:sldId id="556" r:id="rId39"/>
    <p:sldId id="260" r:id="rId40"/>
    <p:sldId id="360" r:id="rId41"/>
    <p:sldId id="368" r:id="rId42"/>
    <p:sldId id="359" r:id="rId43"/>
    <p:sldId id="261" r:id="rId44"/>
    <p:sldId id="364" r:id="rId45"/>
    <p:sldId id="365" r:id="rId46"/>
    <p:sldId id="363" r:id="rId47"/>
    <p:sldId id="366" r:id="rId48"/>
    <p:sldId id="367" r:id="rId49"/>
    <p:sldId id="369" r:id="rId50"/>
    <p:sldId id="370" r:id="rId51"/>
    <p:sldId id="372" r:id="rId52"/>
    <p:sldId id="373" r:id="rId53"/>
    <p:sldId id="374" r:id="rId54"/>
    <p:sldId id="375" r:id="rId55"/>
    <p:sldId id="262" r:id="rId56"/>
    <p:sldId id="376" r:id="rId57"/>
    <p:sldId id="287" r:id="rId58"/>
    <p:sldId id="288" r:id="rId59"/>
    <p:sldId id="289" r:id="rId60"/>
    <p:sldId id="377" r:id="rId61"/>
    <p:sldId id="290" r:id="rId62"/>
    <p:sldId id="291" r:id="rId63"/>
    <p:sldId id="293" r:id="rId64"/>
    <p:sldId id="294" r:id="rId65"/>
    <p:sldId id="378" r:id="rId66"/>
    <p:sldId id="379" r:id="rId67"/>
    <p:sldId id="380" r:id="rId68"/>
    <p:sldId id="381" r:id="rId69"/>
    <p:sldId id="383" r:id="rId70"/>
    <p:sldId id="384" r:id="rId71"/>
    <p:sldId id="295" r:id="rId72"/>
    <p:sldId id="296" r:id="rId73"/>
    <p:sldId id="297" r:id="rId74"/>
    <p:sldId id="382" r:id="rId75"/>
    <p:sldId id="385" r:id="rId76"/>
    <p:sldId id="386" r:id="rId77"/>
    <p:sldId id="387" r:id="rId78"/>
    <p:sldId id="388" r:id="rId79"/>
    <p:sldId id="389" r:id="rId80"/>
    <p:sldId id="390" r:id="rId81"/>
    <p:sldId id="391" r:id="rId82"/>
    <p:sldId id="392" r:id="rId83"/>
    <p:sldId id="298" r:id="rId84"/>
    <p:sldId id="555" r:id="rId85"/>
    <p:sldId id="299" r:id="rId86"/>
    <p:sldId id="393" r:id="rId87"/>
    <p:sldId id="394" r:id="rId88"/>
    <p:sldId id="395" r:id="rId89"/>
    <p:sldId id="396" r:id="rId90"/>
    <p:sldId id="397" r:id="rId91"/>
    <p:sldId id="398" r:id="rId92"/>
    <p:sldId id="399" r:id="rId93"/>
    <p:sldId id="400" r:id="rId94"/>
    <p:sldId id="401" r:id="rId95"/>
    <p:sldId id="402" r:id="rId96"/>
    <p:sldId id="403" r:id="rId97"/>
    <p:sldId id="404" r:id="rId98"/>
    <p:sldId id="406" r:id="rId99"/>
    <p:sldId id="407" r:id="rId100"/>
    <p:sldId id="408" r:id="rId101"/>
    <p:sldId id="409" r:id="rId102"/>
    <p:sldId id="411" r:id="rId103"/>
    <p:sldId id="410" r:id="rId104"/>
    <p:sldId id="412" r:id="rId105"/>
    <p:sldId id="414" r:id="rId106"/>
    <p:sldId id="415" r:id="rId107"/>
    <p:sldId id="416" r:id="rId108"/>
    <p:sldId id="417" r:id="rId109"/>
    <p:sldId id="418" r:id="rId110"/>
    <p:sldId id="419" r:id="rId111"/>
    <p:sldId id="422" r:id="rId112"/>
    <p:sldId id="420" r:id="rId113"/>
    <p:sldId id="426" r:id="rId114"/>
    <p:sldId id="425" r:id="rId115"/>
    <p:sldId id="428" r:id="rId116"/>
    <p:sldId id="429" r:id="rId117"/>
    <p:sldId id="421" r:id="rId118"/>
    <p:sldId id="303" r:id="rId119"/>
    <p:sldId id="304" r:id="rId120"/>
    <p:sldId id="307" r:id="rId121"/>
    <p:sldId id="305" r:id="rId122"/>
    <p:sldId id="306" r:id="rId123"/>
    <p:sldId id="430" r:id="rId124"/>
    <p:sldId id="308" r:id="rId125"/>
    <p:sldId id="309" r:id="rId126"/>
    <p:sldId id="310" r:id="rId127"/>
    <p:sldId id="311" r:id="rId128"/>
    <p:sldId id="312" r:id="rId129"/>
    <p:sldId id="313" r:id="rId130"/>
    <p:sldId id="314" r:id="rId131"/>
    <p:sldId id="315" r:id="rId132"/>
    <p:sldId id="431" r:id="rId133"/>
    <p:sldId id="432" r:id="rId134"/>
    <p:sldId id="434" r:id="rId135"/>
    <p:sldId id="435" r:id="rId136"/>
    <p:sldId id="319" r:id="rId137"/>
    <p:sldId id="436" r:id="rId138"/>
    <p:sldId id="320" r:id="rId139"/>
    <p:sldId id="437" r:id="rId140"/>
    <p:sldId id="438" r:id="rId141"/>
    <p:sldId id="322" r:id="rId142"/>
    <p:sldId id="323" r:id="rId143"/>
    <p:sldId id="439" r:id="rId144"/>
    <p:sldId id="440" r:id="rId145"/>
    <p:sldId id="441" r:id="rId146"/>
    <p:sldId id="442" r:id="rId147"/>
    <p:sldId id="443" r:id="rId148"/>
    <p:sldId id="444" r:id="rId149"/>
    <p:sldId id="448" r:id="rId150"/>
    <p:sldId id="445" r:id="rId151"/>
    <p:sldId id="446" r:id="rId152"/>
    <p:sldId id="447" r:id="rId153"/>
    <p:sldId id="450" r:id="rId154"/>
    <p:sldId id="451" r:id="rId155"/>
    <p:sldId id="452" r:id="rId156"/>
    <p:sldId id="324" r:id="rId157"/>
    <p:sldId id="453" r:id="rId158"/>
    <p:sldId id="454" r:id="rId159"/>
    <p:sldId id="325" r:id="rId160"/>
    <p:sldId id="326" r:id="rId161"/>
    <p:sldId id="455" r:id="rId162"/>
    <p:sldId id="456" r:id="rId163"/>
    <p:sldId id="457" r:id="rId164"/>
    <p:sldId id="458" r:id="rId165"/>
    <p:sldId id="459" r:id="rId166"/>
    <p:sldId id="460" r:id="rId167"/>
    <p:sldId id="461" r:id="rId168"/>
    <p:sldId id="462" r:id="rId169"/>
    <p:sldId id="463" r:id="rId170"/>
    <p:sldId id="464" r:id="rId171"/>
    <p:sldId id="328" r:id="rId172"/>
    <p:sldId id="465" r:id="rId173"/>
    <p:sldId id="466" r:id="rId174"/>
    <p:sldId id="467" r:id="rId175"/>
    <p:sldId id="468" r:id="rId176"/>
    <p:sldId id="470" r:id="rId177"/>
    <p:sldId id="471" r:id="rId178"/>
    <p:sldId id="472" r:id="rId179"/>
    <p:sldId id="473" r:id="rId180"/>
    <p:sldId id="474" r:id="rId181"/>
    <p:sldId id="475" r:id="rId182"/>
    <p:sldId id="477" r:id="rId183"/>
    <p:sldId id="478" r:id="rId184"/>
    <p:sldId id="479" r:id="rId185"/>
    <p:sldId id="480" r:id="rId186"/>
    <p:sldId id="481" r:id="rId187"/>
    <p:sldId id="482" r:id="rId188"/>
    <p:sldId id="483" r:id="rId189"/>
    <p:sldId id="484" r:id="rId190"/>
    <p:sldId id="485" r:id="rId191"/>
    <p:sldId id="486" r:id="rId192"/>
    <p:sldId id="487" r:id="rId193"/>
    <p:sldId id="488" r:id="rId194"/>
    <p:sldId id="489" r:id="rId195"/>
    <p:sldId id="491" r:id="rId196"/>
    <p:sldId id="490" r:id="rId197"/>
    <p:sldId id="493" r:id="rId198"/>
    <p:sldId id="495" r:id="rId199"/>
    <p:sldId id="494" r:id="rId200"/>
    <p:sldId id="496" r:id="rId201"/>
    <p:sldId id="497" r:id="rId202"/>
    <p:sldId id="500" r:id="rId203"/>
    <p:sldId id="501" r:id="rId204"/>
    <p:sldId id="502" r:id="rId205"/>
    <p:sldId id="503" r:id="rId206"/>
    <p:sldId id="505" r:id="rId207"/>
    <p:sldId id="506" r:id="rId208"/>
    <p:sldId id="507" r:id="rId209"/>
    <p:sldId id="508" r:id="rId210"/>
    <p:sldId id="509" r:id="rId211"/>
    <p:sldId id="510" r:id="rId212"/>
    <p:sldId id="511" r:id="rId213"/>
    <p:sldId id="512" r:id="rId214"/>
    <p:sldId id="513" r:id="rId215"/>
    <p:sldId id="514" r:id="rId216"/>
    <p:sldId id="515" r:id="rId217"/>
    <p:sldId id="516" r:id="rId218"/>
    <p:sldId id="518" r:id="rId219"/>
    <p:sldId id="519" r:id="rId220"/>
    <p:sldId id="520" r:id="rId221"/>
    <p:sldId id="521" r:id="rId222"/>
    <p:sldId id="523" r:id="rId223"/>
    <p:sldId id="524" r:id="rId224"/>
    <p:sldId id="526" r:id="rId225"/>
    <p:sldId id="525" r:id="rId226"/>
    <p:sldId id="527" r:id="rId227"/>
    <p:sldId id="528" r:id="rId228"/>
    <p:sldId id="529" r:id="rId229"/>
    <p:sldId id="532" r:id="rId230"/>
    <p:sldId id="533" r:id="rId231"/>
    <p:sldId id="534" r:id="rId232"/>
    <p:sldId id="535" r:id="rId233"/>
    <p:sldId id="536" r:id="rId234"/>
    <p:sldId id="537" r:id="rId235"/>
    <p:sldId id="538" r:id="rId236"/>
    <p:sldId id="539" r:id="rId237"/>
    <p:sldId id="540" r:id="rId238"/>
    <p:sldId id="542" r:id="rId239"/>
    <p:sldId id="541" r:id="rId240"/>
    <p:sldId id="543" r:id="rId241"/>
    <p:sldId id="544" r:id="rId242"/>
    <p:sldId id="545" r:id="rId243"/>
    <p:sldId id="553" r:id="rId244"/>
    <p:sldId id="546" r:id="rId245"/>
    <p:sldId id="547" r:id="rId246"/>
    <p:sldId id="548" r:id="rId247"/>
    <p:sldId id="549" r:id="rId248"/>
    <p:sldId id="550" r:id="rId249"/>
    <p:sldId id="551" r:id="rId250"/>
    <p:sldId id="552" r:id="rId251"/>
    <p:sldId id="554" r:id="rId252"/>
  </p:sldIdLst>
  <p:sldSz cx="12192000" cy="6858000"/>
  <p:notesSz cx="6858000" cy="9144000"/>
  <p:defaultTextStyle>
    <a:defPPr>
      <a:defRPr lang="en-US"/>
    </a:defPPr>
    <a:lvl1pPr marL="0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2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63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45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27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09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90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272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454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Opening" id="{977F9D45-667D-2C43-803D-16D2B0F01917}">
          <p14:sldIdLst>
            <p14:sldId id="256"/>
            <p14:sldId id="330"/>
          </p14:sldIdLst>
        </p14:section>
        <p14:section name="Intros &amp; Objectives" id="{54FC2BF0-15DE-A946-A2BF-DC0ACEB2C9DB}">
          <p14:sldIdLst>
            <p14:sldId id="257"/>
            <p14:sldId id="329"/>
            <p14:sldId id="333"/>
            <p14:sldId id="331"/>
            <p14:sldId id="332"/>
            <p14:sldId id="258"/>
            <p14:sldId id="334"/>
            <p14:sldId id="335"/>
            <p14:sldId id="336"/>
            <p14:sldId id="337"/>
            <p14:sldId id="338"/>
            <p14:sldId id="339"/>
            <p14:sldId id="340"/>
            <p14:sldId id="341"/>
            <p14:sldId id="342"/>
            <p14:sldId id="344"/>
            <p14:sldId id="345"/>
            <p14:sldId id="346"/>
          </p14:sldIdLst>
        </p14:section>
        <p14:section name="Overview of Chef" id="{82EE5EAE-A76C-2441-A613-ADF6843ECBCF}">
          <p14:sldIdLst>
            <p14:sldId id="347"/>
            <p14:sldId id="348"/>
            <p14:sldId id="349"/>
            <p14:sldId id="350"/>
            <p14:sldId id="351"/>
            <p14:sldId id="352"/>
            <p14:sldId id="353"/>
            <p14:sldId id="354"/>
            <p14:sldId id="355"/>
            <p14:sldId id="356"/>
          </p14:sldIdLst>
        </p14:section>
        <p14:section name="Resources" id="{54C70F14-6D45-D241-BEF1-C7E42485777E}">
          <p14:sldIdLst>
            <p14:sldId id="259"/>
            <p14:sldId id="357"/>
            <p14:sldId id="358"/>
            <p14:sldId id="556"/>
            <p14:sldId id="260"/>
            <p14:sldId id="360"/>
            <p14:sldId id="368"/>
            <p14:sldId id="359"/>
            <p14:sldId id="261"/>
            <p14:sldId id="364"/>
            <p14:sldId id="365"/>
            <p14:sldId id="363"/>
            <p14:sldId id="366"/>
            <p14:sldId id="367"/>
            <p14:sldId id="369"/>
          </p14:sldIdLst>
        </p14:section>
        <p14:section name="Recipes" id="{F4F2CC9A-5BC4-3D48-8BCB-5DEBA251BCFF}">
          <p14:sldIdLst>
            <p14:sldId id="370"/>
            <p14:sldId id="372"/>
            <p14:sldId id="373"/>
            <p14:sldId id="374"/>
            <p14:sldId id="375"/>
            <p14:sldId id="262"/>
            <p14:sldId id="376"/>
            <p14:sldId id="287"/>
            <p14:sldId id="288"/>
            <p14:sldId id="289"/>
            <p14:sldId id="377"/>
            <p14:sldId id="290"/>
            <p14:sldId id="291"/>
            <p14:sldId id="293"/>
            <p14:sldId id="294"/>
            <p14:sldId id="378"/>
            <p14:sldId id="379"/>
            <p14:sldId id="380"/>
            <p14:sldId id="381"/>
            <p14:sldId id="383"/>
            <p14:sldId id="384"/>
            <p14:sldId id="295"/>
            <p14:sldId id="296"/>
            <p14:sldId id="297"/>
            <p14:sldId id="382"/>
            <p14:sldId id="385"/>
            <p14:sldId id="386"/>
            <p14:sldId id="387"/>
            <p14:sldId id="388"/>
            <p14:sldId id="389"/>
            <p14:sldId id="390"/>
            <p14:sldId id="391"/>
            <p14:sldId id="392"/>
            <p14:sldId id="298"/>
            <p14:sldId id="555"/>
            <p14:sldId id="299"/>
            <p14:sldId id="393"/>
            <p14:sldId id="394"/>
            <p14:sldId id="395"/>
            <p14:sldId id="396"/>
            <p14:sldId id="397"/>
            <p14:sldId id="398"/>
            <p14:sldId id="399"/>
            <p14:sldId id="400"/>
          </p14:sldIdLst>
        </p14:section>
        <p14:section name="Cookbooks" id="{8C6D32A5-DECD-334C-B191-97E31CB8E353}">
          <p14:sldIdLst>
            <p14:sldId id="401"/>
            <p14:sldId id="402"/>
            <p14:sldId id="403"/>
            <p14:sldId id="404"/>
            <p14:sldId id="406"/>
            <p14:sldId id="407"/>
            <p14:sldId id="408"/>
            <p14:sldId id="409"/>
            <p14:sldId id="411"/>
            <p14:sldId id="410"/>
            <p14:sldId id="412"/>
            <p14:sldId id="414"/>
            <p14:sldId id="415"/>
            <p14:sldId id="416"/>
            <p14:sldId id="417"/>
            <p14:sldId id="418"/>
            <p14:sldId id="419"/>
            <p14:sldId id="422"/>
            <p14:sldId id="420"/>
            <p14:sldId id="426"/>
            <p14:sldId id="425"/>
            <p14:sldId id="428"/>
            <p14:sldId id="429"/>
            <p14:sldId id="421"/>
            <p14:sldId id="303"/>
            <p14:sldId id="304"/>
            <p14:sldId id="307"/>
            <p14:sldId id="305"/>
            <p14:sldId id="306"/>
            <p14:sldId id="430"/>
            <p14:sldId id="308"/>
            <p14:sldId id="309"/>
            <p14:sldId id="310"/>
            <p14:sldId id="311"/>
            <p14:sldId id="312"/>
            <p14:sldId id="313"/>
            <p14:sldId id="314"/>
            <p14:sldId id="315"/>
            <p14:sldId id="431"/>
            <p14:sldId id="432"/>
            <p14:sldId id="434"/>
            <p14:sldId id="435"/>
            <p14:sldId id="319"/>
            <p14:sldId id="436"/>
            <p14:sldId id="320"/>
            <p14:sldId id="437"/>
            <p14:sldId id="438"/>
            <p14:sldId id="322"/>
            <p14:sldId id="323"/>
          </p14:sldIdLst>
        </p14:section>
        <p14:section name="Ensuring Desired State" id="{57AC8643-5C04-1A4E-866B-786A893E5692}">
          <p14:sldIdLst>
            <p14:sldId id="439"/>
            <p14:sldId id="440"/>
            <p14:sldId id="441"/>
            <p14:sldId id="442"/>
            <p14:sldId id="443"/>
            <p14:sldId id="444"/>
            <p14:sldId id="448"/>
            <p14:sldId id="445"/>
            <p14:sldId id="446"/>
            <p14:sldId id="447"/>
            <p14:sldId id="450"/>
            <p14:sldId id="451"/>
            <p14:sldId id="452"/>
          </p14:sldIdLst>
        </p14:section>
        <p14:section name="State - the node object" id="{B6DB85AF-7A42-D142-ACC9-CE035B0BA928}">
          <p14:sldIdLst>
            <p14:sldId id="324"/>
            <p14:sldId id="453"/>
            <p14:sldId id="454"/>
            <p14:sldId id="325"/>
            <p14:sldId id="326"/>
            <p14:sldId id="455"/>
            <p14:sldId id="456"/>
            <p14:sldId id="457"/>
            <p14:sldId id="458"/>
            <p14:sldId id="459"/>
            <p14:sldId id="460"/>
            <p14:sldId id="461"/>
            <p14:sldId id="462"/>
            <p14:sldId id="463"/>
            <p14:sldId id="464"/>
            <p14:sldId id="328"/>
            <p14:sldId id="465"/>
            <p14:sldId id="466"/>
            <p14:sldId id="467"/>
            <p14:sldId id="468"/>
            <p14:sldId id="470"/>
            <p14:sldId id="471"/>
            <p14:sldId id="472"/>
            <p14:sldId id="473"/>
            <p14:sldId id="474"/>
            <p14:sldId id="475"/>
          </p14:sldIdLst>
        </p14:section>
        <p14:section name="Faster Feedback" id="{4F15D5FA-41FB-054C-AE93-3FED28106B78}">
          <p14:sldIdLst>
            <p14:sldId id="477"/>
            <p14:sldId id="478"/>
            <p14:sldId id="479"/>
            <p14:sldId id="480"/>
            <p14:sldId id="481"/>
            <p14:sldId id="482"/>
            <p14:sldId id="483"/>
            <p14:sldId id="484"/>
            <p14:sldId id="485"/>
            <p14:sldId id="486"/>
            <p14:sldId id="487"/>
            <p14:sldId id="488"/>
            <p14:sldId id="489"/>
            <p14:sldId id="491"/>
            <p14:sldId id="490"/>
            <p14:sldId id="493"/>
            <p14:sldId id="495"/>
            <p14:sldId id="494"/>
            <p14:sldId id="496"/>
            <p14:sldId id="497"/>
            <p14:sldId id="500"/>
            <p14:sldId id="501"/>
            <p14:sldId id="502"/>
            <p14:sldId id="503"/>
            <p14:sldId id="505"/>
            <p14:sldId id="506"/>
            <p14:sldId id="507"/>
            <p14:sldId id="508"/>
            <p14:sldId id="509"/>
            <p14:sldId id="510"/>
            <p14:sldId id="511"/>
            <p14:sldId id="512"/>
            <p14:sldId id="513"/>
            <p14:sldId id="514"/>
            <p14:sldId id="515"/>
            <p14:sldId id="516"/>
            <p14:sldId id="518"/>
            <p14:sldId id="519"/>
            <p14:sldId id="520"/>
            <p14:sldId id="521"/>
            <p14:sldId id="523"/>
            <p14:sldId id="524"/>
            <p14:sldId id="526"/>
            <p14:sldId id="525"/>
            <p14:sldId id="527"/>
            <p14:sldId id="528"/>
            <p14:sldId id="529"/>
            <p14:sldId id="532"/>
            <p14:sldId id="533"/>
            <p14:sldId id="534"/>
            <p14:sldId id="535"/>
            <p14:sldId id="536"/>
            <p14:sldId id="537"/>
            <p14:sldId id="538"/>
            <p14:sldId id="539"/>
          </p14:sldIdLst>
        </p14:section>
        <p14:section name="Wrap Up" id="{295AE03A-61CF-3B4C-BEF3-9E4DEF7E8F4A}">
          <p14:sldIdLst>
            <p14:sldId id="540"/>
            <p14:sldId id="542"/>
            <p14:sldId id="541"/>
            <p14:sldId id="543"/>
            <p14:sldId id="544"/>
            <p14:sldId id="545"/>
            <p14:sldId id="553"/>
            <p14:sldId id="546"/>
            <p14:sldId id="547"/>
            <p14:sldId id="548"/>
            <p14:sldId id="549"/>
            <p14:sldId id="550"/>
            <p14:sldId id="551"/>
            <p14:sldId id="552"/>
            <p14:sldId id="554"/>
          </p14:sldIdLst>
        </p14:section>
      </p14:sectionLst>
    </p:ext>
    <p:ext uri="{EFAFB233-063F-42B5-8137-9DF3F51BA10A}">
      <p15:sldGuideLst xmlns="" xmlns:p15="http://schemas.microsoft.com/office/powerpoint/2012/main"/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CBCFD1"/>
    <a:srgbClr val="F0F0F0"/>
    <a:srgbClr val="015068"/>
    <a:srgbClr val="0885AC"/>
    <a:srgbClr val="076F91"/>
    <a:srgbClr val="076E8F"/>
    <a:srgbClr val="06698A"/>
    <a:srgbClr val="015168"/>
    <a:srgbClr val="00B0F0"/>
    <a:srgbClr val="2929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1E4AEA4-8DFA-4A89-87EB-49C32662AFE0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609" autoAdjust="0"/>
    <p:restoredTop sz="85997" autoAdjust="0"/>
  </p:normalViewPr>
  <p:slideViewPr>
    <p:cSldViewPr snapToGrid="0">
      <p:cViewPr>
        <p:scale>
          <a:sx n="80" d="100"/>
          <a:sy n="80" d="100"/>
        </p:scale>
        <p:origin x="824" y="125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120"/>
    </p:cViewPr>
  </p:sorterViewPr>
  <p:notesViewPr>
    <p:cSldViewPr snapToGrid="0" showGuides="1">
      <p:cViewPr varScale="1">
        <p:scale>
          <a:sx n="82" d="100"/>
          <a:sy n="82" d="100"/>
        </p:scale>
        <p:origin x="-3728" y="-10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06" Type="http://schemas.openxmlformats.org/officeDocument/2006/relationships/slide" Target="slides/slide101.xml"/><Relationship Id="rId107" Type="http://schemas.openxmlformats.org/officeDocument/2006/relationships/slide" Target="slides/slide102.xml"/><Relationship Id="rId108" Type="http://schemas.openxmlformats.org/officeDocument/2006/relationships/slide" Target="slides/slide103.xml"/><Relationship Id="rId109" Type="http://schemas.openxmlformats.org/officeDocument/2006/relationships/slide" Target="slides/slide104.xml"/><Relationship Id="rId70" Type="http://schemas.openxmlformats.org/officeDocument/2006/relationships/slide" Target="slides/slide65.xml"/><Relationship Id="rId71" Type="http://schemas.openxmlformats.org/officeDocument/2006/relationships/slide" Target="slides/slide66.xml"/><Relationship Id="rId72" Type="http://schemas.openxmlformats.org/officeDocument/2006/relationships/slide" Target="slides/slide67.xml"/><Relationship Id="rId73" Type="http://schemas.openxmlformats.org/officeDocument/2006/relationships/slide" Target="slides/slide68.xml"/><Relationship Id="rId74" Type="http://schemas.openxmlformats.org/officeDocument/2006/relationships/slide" Target="slides/slide69.xml"/><Relationship Id="rId75" Type="http://schemas.openxmlformats.org/officeDocument/2006/relationships/slide" Target="slides/slide70.xml"/><Relationship Id="rId76" Type="http://schemas.openxmlformats.org/officeDocument/2006/relationships/slide" Target="slides/slide71.xml"/><Relationship Id="rId77" Type="http://schemas.openxmlformats.org/officeDocument/2006/relationships/slide" Target="slides/slide72.xml"/><Relationship Id="rId78" Type="http://schemas.openxmlformats.org/officeDocument/2006/relationships/slide" Target="slides/slide73.xml"/><Relationship Id="rId79" Type="http://schemas.openxmlformats.org/officeDocument/2006/relationships/slide" Target="slides/slide74.xml"/><Relationship Id="rId170" Type="http://schemas.openxmlformats.org/officeDocument/2006/relationships/slide" Target="slides/slide165.xml"/><Relationship Id="rId171" Type="http://schemas.openxmlformats.org/officeDocument/2006/relationships/slide" Target="slides/slide166.xml"/><Relationship Id="rId172" Type="http://schemas.openxmlformats.org/officeDocument/2006/relationships/slide" Target="slides/slide167.xml"/><Relationship Id="rId173" Type="http://schemas.openxmlformats.org/officeDocument/2006/relationships/slide" Target="slides/slide168.xml"/><Relationship Id="rId174" Type="http://schemas.openxmlformats.org/officeDocument/2006/relationships/slide" Target="slides/slide169.xml"/><Relationship Id="rId175" Type="http://schemas.openxmlformats.org/officeDocument/2006/relationships/slide" Target="slides/slide170.xml"/><Relationship Id="rId176" Type="http://schemas.openxmlformats.org/officeDocument/2006/relationships/slide" Target="slides/slide171.xml"/><Relationship Id="rId177" Type="http://schemas.openxmlformats.org/officeDocument/2006/relationships/slide" Target="slides/slide172.xml"/><Relationship Id="rId178" Type="http://schemas.openxmlformats.org/officeDocument/2006/relationships/slide" Target="slides/slide173.xml"/><Relationship Id="rId179" Type="http://schemas.openxmlformats.org/officeDocument/2006/relationships/slide" Target="slides/slide17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110" Type="http://schemas.openxmlformats.org/officeDocument/2006/relationships/slide" Target="slides/slide105.xml"/><Relationship Id="rId111" Type="http://schemas.openxmlformats.org/officeDocument/2006/relationships/slide" Target="slides/slide106.xml"/><Relationship Id="rId112" Type="http://schemas.openxmlformats.org/officeDocument/2006/relationships/slide" Target="slides/slide107.xml"/><Relationship Id="rId113" Type="http://schemas.openxmlformats.org/officeDocument/2006/relationships/slide" Target="slides/slide108.xml"/><Relationship Id="rId114" Type="http://schemas.openxmlformats.org/officeDocument/2006/relationships/slide" Target="slides/slide109.xml"/><Relationship Id="rId115" Type="http://schemas.openxmlformats.org/officeDocument/2006/relationships/slide" Target="slides/slide110.xml"/><Relationship Id="rId116" Type="http://schemas.openxmlformats.org/officeDocument/2006/relationships/slide" Target="slides/slide111.xml"/><Relationship Id="rId117" Type="http://schemas.openxmlformats.org/officeDocument/2006/relationships/slide" Target="slides/slide112.xml"/><Relationship Id="rId118" Type="http://schemas.openxmlformats.org/officeDocument/2006/relationships/slide" Target="slides/slide113.xml"/><Relationship Id="rId119" Type="http://schemas.openxmlformats.org/officeDocument/2006/relationships/slide" Target="slides/slide114.xml"/><Relationship Id="rId200" Type="http://schemas.openxmlformats.org/officeDocument/2006/relationships/slide" Target="slides/slide195.xml"/><Relationship Id="rId201" Type="http://schemas.openxmlformats.org/officeDocument/2006/relationships/slide" Target="slides/slide196.xml"/><Relationship Id="rId202" Type="http://schemas.openxmlformats.org/officeDocument/2006/relationships/slide" Target="slides/slide197.xml"/><Relationship Id="rId203" Type="http://schemas.openxmlformats.org/officeDocument/2006/relationships/slide" Target="slides/slide198.xml"/><Relationship Id="rId204" Type="http://schemas.openxmlformats.org/officeDocument/2006/relationships/slide" Target="slides/slide199.xml"/><Relationship Id="rId205" Type="http://schemas.openxmlformats.org/officeDocument/2006/relationships/slide" Target="slides/slide200.xml"/><Relationship Id="rId206" Type="http://schemas.openxmlformats.org/officeDocument/2006/relationships/slide" Target="slides/slide201.xml"/><Relationship Id="rId207" Type="http://schemas.openxmlformats.org/officeDocument/2006/relationships/slide" Target="slides/slide202.xml"/><Relationship Id="rId208" Type="http://schemas.openxmlformats.org/officeDocument/2006/relationships/slide" Target="slides/slide203.xml"/><Relationship Id="rId209" Type="http://schemas.openxmlformats.org/officeDocument/2006/relationships/slide" Target="slides/slide204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customXml" Target="../customXml/item4.xml"/><Relationship Id="rId5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80" Type="http://schemas.openxmlformats.org/officeDocument/2006/relationships/slide" Target="slides/slide75.xml"/><Relationship Id="rId81" Type="http://schemas.openxmlformats.org/officeDocument/2006/relationships/slide" Target="slides/slide76.xml"/><Relationship Id="rId82" Type="http://schemas.openxmlformats.org/officeDocument/2006/relationships/slide" Target="slides/slide77.xml"/><Relationship Id="rId83" Type="http://schemas.openxmlformats.org/officeDocument/2006/relationships/slide" Target="slides/slide78.xml"/><Relationship Id="rId84" Type="http://schemas.openxmlformats.org/officeDocument/2006/relationships/slide" Target="slides/slide79.xml"/><Relationship Id="rId85" Type="http://schemas.openxmlformats.org/officeDocument/2006/relationships/slide" Target="slides/slide80.xml"/><Relationship Id="rId86" Type="http://schemas.openxmlformats.org/officeDocument/2006/relationships/slide" Target="slides/slide81.xml"/><Relationship Id="rId87" Type="http://schemas.openxmlformats.org/officeDocument/2006/relationships/slide" Target="slides/slide82.xml"/><Relationship Id="rId88" Type="http://schemas.openxmlformats.org/officeDocument/2006/relationships/slide" Target="slides/slide83.xml"/><Relationship Id="rId89" Type="http://schemas.openxmlformats.org/officeDocument/2006/relationships/slide" Target="slides/slide84.xml"/><Relationship Id="rId180" Type="http://schemas.openxmlformats.org/officeDocument/2006/relationships/slide" Target="slides/slide175.xml"/><Relationship Id="rId181" Type="http://schemas.openxmlformats.org/officeDocument/2006/relationships/slide" Target="slides/slide176.xml"/><Relationship Id="rId182" Type="http://schemas.openxmlformats.org/officeDocument/2006/relationships/slide" Target="slides/slide177.xml"/><Relationship Id="rId183" Type="http://schemas.openxmlformats.org/officeDocument/2006/relationships/slide" Target="slides/slide178.xml"/><Relationship Id="rId184" Type="http://schemas.openxmlformats.org/officeDocument/2006/relationships/slide" Target="slides/slide179.xml"/><Relationship Id="rId185" Type="http://schemas.openxmlformats.org/officeDocument/2006/relationships/slide" Target="slides/slide180.xml"/><Relationship Id="rId186" Type="http://schemas.openxmlformats.org/officeDocument/2006/relationships/slide" Target="slides/slide181.xml"/><Relationship Id="rId187" Type="http://schemas.openxmlformats.org/officeDocument/2006/relationships/slide" Target="slides/slide182.xml"/><Relationship Id="rId188" Type="http://schemas.openxmlformats.org/officeDocument/2006/relationships/slide" Target="slides/slide183.xml"/><Relationship Id="rId189" Type="http://schemas.openxmlformats.org/officeDocument/2006/relationships/slide" Target="slides/slide18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120" Type="http://schemas.openxmlformats.org/officeDocument/2006/relationships/slide" Target="slides/slide115.xml"/><Relationship Id="rId121" Type="http://schemas.openxmlformats.org/officeDocument/2006/relationships/slide" Target="slides/slide116.xml"/><Relationship Id="rId122" Type="http://schemas.openxmlformats.org/officeDocument/2006/relationships/slide" Target="slides/slide117.xml"/><Relationship Id="rId123" Type="http://schemas.openxmlformats.org/officeDocument/2006/relationships/slide" Target="slides/slide118.xml"/><Relationship Id="rId124" Type="http://schemas.openxmlformats.org/officeDocument/2006/relationships/slide" Target="slides/slide119.xml"/><Relationship Id="rId125" Type="http://schemas.openxmlformats.org/officeDocument/2006/relationships/slide" Target="slides/slide120.xml"/><Relationship Id="rId126" Type="http://schemas.openxmlformats.org/officeDocument/2006/relationships/slide" Target="slides/slide121.xml"/><Relationship Id="rId127" Type="http://schemas.openxmlformats.org/officeDocument/2006/relationships/slide" Target="slides/slide122.xml"/><Relationship Id="rId128" Type="http://schemas.openxmlformats.org/officeDocument/2006/relationships/slide" Target="slides/slide123.xml"/><Relationship Id="rId129" Type="http://schemas.openxmlformats.org/officeDocument/2006/relationships/slide" Target="slides/slide124.xml"/><Relationship Id="rId210" Type="http://schemas.openxmlformats.org/officeDocument/2006/relationships/slide" Target="slides/slide205.xml"/><Relationship Id="rId211" Type="http://schemas.openxmlformats.org/officeDocument/2006/relationships/slide" Target="slides/slide206.xml"/><Relationship Id="rId212" Type="http://schemas.openxmlformats.org/officeDocument/2006/relationships/slide" Target="slides/slide207.xml"/><Relationship Id="rId213" Type="http://schemas.openxmlformats.org/officeDocument/2006/relationships/slide" Target="slides/slide208.xml"/><Relationship Id="rId214" Type="http://schemas.openxmlformats.org/officeDocument/2006/relationships/slide" Target="slides/slide209.xml"/><Relationship Id="rId215" Type="http://schemas.openxmlformats.org/officeDocument/2006/relationships/slide" Target="slides/slide210.xml"/><Relationship Id="rId216" Type="http://schemas.openxmlformats.org/officeDocument/2006/relationships/slide" Target="slides/slide211.xml"/><Relationship Id="rId217" Type="http://schemas.openxmlformats.org/officeDocument/2006/relationships/slide" Target="slides/slide212.xml"/><Relationship Id="rId218" Type="http://schemas.openxmlformats.org/officeDocument/2006/relationships/slide" Target="slides/slide213.xml"/><Relationship Id="rId219" Type="http://schemas.openxmlformats.org/officeDocument/2006/relationships/slide" Target="slides/slide214.xml"/><Relationship Id="rId90" Type="http://schemas.openxmlformats.org/officeDocument/2006/relationships/slide" Target="slides/slide85.xml"/><Relationship Id="rId91" Type="http://schemas.openxmlformats.org/officeDocument/2006/relationships/slide" Target="slides/slide86.xml"/><Relationship Id="rId92" Type="http://schemas.openxmlformats.org/officeDocument/2006/relationships/slide" Target="slides/slide87.xml"/><Relationship Id="rId93" Type="http://schemas.openxmlformats.org/officeDocument/2006/relationships/slide" Target="slides/slide88.xml"/><Relationship Id="rId94" Type="http://schemas.openxmlformats.org/officeDocument/2006/relationships/slide" Target="slides/slide89.xml"/><Relationship Id="rId95" Type="http://schemas.openxmlformats.org/officeDocument/2006/relationships/slide" Target="slides/slide90.xml"/><Relationship Id="rId96" Type="http://schemas.openxmlformats.org/officeDocument/2006/relationships/slide" Target="slides/slide91.xml"/><Relationship Id="rId97" Type="http://schemas.openxmlformats.org/officeDocument/2006/relationships/slide" Target="slides/slide92.xml"/><Relationship Id="rId98" Type="http://schemas.openxmlformats.org/officeDocument/2006/relationships/slide" Target="slides/slide93.xml"/><Relationship Id="rId99" Type="http://schemas.openxmlformats.org/officeDocument/2006/relationships/slide" Target="slides/slide94.xml"/><Relationship Id="rId190" Type="http://schemas.openxmlformats.org/officeDocument/2006/relationships/slide" Target="slides/slide185.xml"/><Relationship Id="rId191" Type="http://schemas.openxmlformats.org/officeDocument/2006/relationships/slide" Target="slides/slide186.xml"/><Relationship Id="rId192" Type="http://schemas.openxmlformats.org/officeDocument/2006/relationships/slide" Target="slides/slide187.xml"/><Relationship Id="rId193" Type="http://schemas.openxmlformats.org/officeDocument/2006/relationships/slide" Target="slides/slide188.xml"/><Relationship Id="rId194" Type="http://schemas.openxmlformats.org/officeDocument/2006/relationships/slide" Target="slides/slide189.xml"/><Relationship Id="rId195" Type="http://schemas.openxmlformats.org/officeDocument/2006/relationships/slide" Target="slides/slide190.xml"/><Relationship Id="rId196" Type="http://schemas.openxmlformats.org/officeDocument/2006/relationships/slide" Target="slides/slide191.xml"/><Relationship Id="rId197" Type="http://schemas.openxmlformats.org/officeDocument/2006/relationships/slide" Target="slides/slide192.xml"/><Relationship Id="rId198" Type="http://schemas.openxmlformats.org/officeDocument/2006/relationships/slide" Target="slides/slide193.xml"/><Relationship Id="rId199" Type="http://schemas.openxmlformats.org/officeDocument/2006/relationships/slide" Target="slides/slide19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130" Type="http://schemas.openxmlformats.org/officeDocument/2006/relationships/slide" Target="slides/slide125.xml"/><Relationship Id="rId131" Type="http://schemas.openxmlformats.org/officeDocument/2006/relationships/slide" Target="slides/slide126.xml"/><Relationship Id="rId132" Type="http://schemas.openxmlformats.org/officeDocument/2006/relationships/slide" Target="slides/slide127.xml"/><Relationship Id="rId133" Type="http://schemas.openxmlformats.org/officeDocument/2006/relationships/slide" Target="slides/slide128.xml"/><Relationship Id="rId220" Type="http://schemas.openxmlformats.org/officeDocument/2006/relationships/slide" Target="slides/slide215.xml"/><Relationship Id="rId221" Type="http://schemas.openxmlformats.org/officeDocument/2006/relationships/slide" Target="slides/slide216.xml"/><Relationship Id="rId222" Type="http://schemas.openxmlformats.org/officeDocument/2006/relationships/slide" Target="slides/slide217.xml"/><Relationship Id="rId223" Type="http://schemas.openxmlformats.org/officeDocument/2006/relationships/slide" Target="slides/slide218.xml"/><Relationship Id="rId224" Type="http://schemas.openxmlformats.org/officeDocument/2006/relationships/slide" Target="slides/slide219.xml"/><Relationship Id="rId225" Type="http://schemas.openxmlformats.org/officeDocument/2006/relationships/slide" Target="slides/slide220.xml"/><Relationship Id="rId226" Type="http://schemas.openxmlformats.org/officeDocument/2006/relationships/slide" Target="slides/slide221.xml"/><Relationship Id="rId227" Type="http://schemas.openxmlformats.org/officeDocument/2006/relationships/slide" Target="slides/slide222.xml"/><Relationship Id="rId228" Type="http://schemas.openxmlformats.org/officeDocument/2006/relationships/slide" Target="slides/slide223.xml"/><Relationship Id="rId229" Type="http://schemas.openxmlformats.org/officeDocument/2006/relationships/slide" Target="slides/slide224.xml"/><Relationship Id="rId134" Type="http://schemas.openxmlformats.org/officeDocument/2006/relationships/slide" Target="slides/slide129.xml"/><Relationship Id="rId135" Type="http://schemas.openxmlformats.org/officeDocument/2006/relationships/slide" Target="slides/slide130.xml"/><Relationship Id="rId136" Type="http://schemas.openxmlformats.org/officeDocument/2006/relationships/slide" Target="slides/slide131.xml"/><Relationship Id="rId137" Type="http://schemas.openxmlformats.org/officeDocument/2006/relationships/slide" Target="slides/slide132.xml"/><Relationship Id="rId138" Type="http://schemas.openxmlformats.org/officeDocument/2006/relationships/slide" Target="slides/slide133.xml"/><Relationship Id="rId139" Type="http://schemas.openxmlformats.org/officeDocument/2006/relationships/slide" Target="slides/slide1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140" Type="http://schemas.openxmlformats.org/officeDocument/2006/relationships/slide" Target="slides/slide135.xml"/><Relationship Id="rId141" Type="http://schemas.openxmlformats.org/officeDocument/2006/relationships/slide" Target="slides/slide136.xml"/><Relationship Id="rId142" Type="http://schemas.openxmlformats.org/officeDocument/2006/relationships/slide" Target="slides/slide137.xml"/><Relationship Id="rId143" Type="http://schemas.openxmlformats.org/officeDocument/2006/relationships/slide" Target="slides/slide138.xml"/><Relationship Id="rId144" Type="http://schemas.openxmlformats.org/officeDocument/2006/relationships/slide" Target="slides/slide139.xml"/><Relationship Id="rId145" Type="http://schemas.openxmlformats.org/officeDocument/2006/relationships/slide" Target="slides/slide140.xml"/><Relationship Id="rId146" Type="http://schemas.openxmlformats.org/officeDocument/2006/relationships/slide" Target="slides/slide141.xml"/><Relationship Id="rId147" Type="http://schemas.openxmlformats.org/officeDocument/2006/relationships/slide" Target="slides/slide142.xml"/><Relationship Id="rId148" Type="http://schemas.openxmlformats.org/officeDocument/2006/relationships/slide" Target="slides/slide143.xml"/><Relationship Id="rId149" Type="http://schemas.openxmlformats.org/officeDocument/2006/relationships/slide" Target="slides/slide144.xml"/><Relationship Id="rId230" Type="http://schemas.openxmlformats.org/officeDocument/2006/relationships/slide" Target="slides/slide225.xml"/><Relationship Id="rId231" Type="http://schemas.openxmlformats.org/officeDocument/2006/relationships/slide" Target="slides/slide226.xml"/><Relationship Id="rId232" Type="http://schemas.openxmlformats.org/officeDocument/2006/relationships/slide" Target="slides/slide227.xml"/><Relationship Id="rId233" Type="http://schemas.openxmlformats.org/officeDocument/2006/relationships/slide" Target="slides/slide228.xml"/><Relationship Id="rId234" Type="http://schemas.openxmlformats.org/officeDocument/2006/relationships/slide" Target="slides/slide229.xml"/><Relationship Id="rId235" Type="http://schemas.openxmlformats.org/officeDocument/2006/relationships/slide" Target="slides/slide230.xml"/><Relationship Id="rId236" Type="http://schemas.openxmlformats.org/officeDocument/2006/relationships/slide" Target="slides/slide231.xml"/><Relationship Id="rId237" Type="http://schemas.openxmlformats.org/officeDocument/2006/relationships/slide" Target="slides/slide232.xml"/><Relationship Id="rId238" Type="http://schemas.openxmlformats.org/officeDocument/2006/relationships/slide" Target="slides/slide233.xml"/><Relationship Id="rId239" Type="http://schemas.openxmlformats.org/officeDocument/2006/relationships/slide" Target="slides/slide23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Relationship Id="rId57" Type="http://schemas.openxmlformats.org/officeDocument/2006/relationships/slide" Target="slides/slide52.xml"/><Relationship Id="rId58" Type="http://schemas.openxmlformats.org/officeDocument/2006/relationships/slide" Target="slides/slide53.xml"/><Relationship Id="rId59" Type="http://schemas.openxmlformats.org/officeDocument/2006/relationships/slide" Target="slides/slide54.xml"/><Relationship Id="rId150" Type="http://schemas.openxmlformats.org/officeDocument/2006/relationships/slide" Target="slides/slide145.xml"/><Relationship Id="rId151" Type="http://schemas.openxmlformats.org/officeDocument/2006/relationships/slide" Target="slides/slide146.xml"/><Relationship Id="rId152" Type="http://schemas.openxmlformats.org/officeDocument/2006/relationships/slide" Target="slides/slide147.xml"/><Relationship Id="rId153" Type="http://schemas.openxmlformats.org/officeDocument/2006/relationships/slide" Target="slides/slide148.xml"/><Relationship Id="rId154" Type="http://schemas.openxmlformats.org/officeDocument/2006/relationships/slide" Target="slides/slide149.xml"/><Relationship Id="rId155" Type="http://schemas.openxmlformats.org/officeDocument/2006/relationships/slide" Target="slides/slide150.xml"/><Relationship Id="rId156" Type="http://schemas.openxmlformats.org/officeDocument/2006/relationships/slide" Target="slides/slide151.xml"/><Relationship Id="rId157" Type="http://schemas.openxmlformats.org/officeDocument/2006/relationships/slide" Target="slides/slide152.xml"/><Relationship Id="rId158" Type="http://schemas.openxmlformats.org/officeDocument/2006/relationships/slide" Target="slides/slide153.xml"/><Relationship Id="rId159" Type="http://schemas.openxmlformats.org/officeDocument/2006/relationships/slide" Target="slides/slide154.xml"/><Relationship Id="rId240" Type="http://schemas.openxmlformats.org/officeDocument/2006/relationships/slide" Target="slides/slide235.xml"/><Relationship Id="rId241" Type="http://schemas.openxmlformats.org/officeDocument/2006/relationships/slide" Target="slides/slide236.xml"/><Relationship Id="rId242" Type="http://schemas.openxmlformats.org/officeDocument/2006/relationships/slide" Target="slides/slide237.xml"/><Relationship Id="rId243" Type="http://schemas.openxmlformats.org/officeDocument/2006/relationships/slide" Target="slides/slide238.xml"/><Relationship Id="rId244" Type="http://schemas.openxmlformats.org/officeDocument/2006/relationships/slide" Target="slides/slide239.xml"/><Relationship Id="rId245" Type="http://schemas.openxmlformats.org/officeDocument/2006/relationships/slide" Target="slides/slide240.xml"/><Relationship Id="rId246" Type="http://schemas.openxmlformats.org/officeDocument/2006/relationships/slide" Target="slides/slide241.xml"/><Relationship Id="rId247" Type="http://schemas.openxmlformats.org/officeDocument/2006/relationships/slide" Target="slides/slide242.xml"/><Relationship Id="rId248" Type="http://schemas.openxmlformats.org/officeDocument/2006/relationships/slide" Target="slides/slide243.xml"/><Relationship Id="rId249" Type="http://schemas.openxmlformats.org/officeDocument/2006/relationships/slide" Target="slides/slide244.xml"/><Relationship Id="rId60" Type="http://schemas.openxmlformats.org/officeDocument/2006/relationships/slide" Target="slides/slide55.xml"/><Relationship Id="rId61" Type="http://schemas.openxmlformats.org/officeDocument/2006/relationships/slide" Target="slides/slide56.xml"/><Relationship Id="rId62" Type="http://schemas.openxmlformats.org/officeDocument/2006/relationships/slide" Target="slides/slide57.xml"/><Relationship Id="rId63" Type="http://schemas.openxmlformats.org/officeDocument/2006/relationships/slide" Target="slides/slide58.xml"/><Relationship Id="rId64" Type="http://schemas.openxmlformats.org/officeDocument/2006/relationships/slide" Target="slides/slide59.xml"/><Relationship Id="rId65" Type="http://schemas.openxmlformats.org/officeDocument/2006/relationships/slide" Target="slides/slide60.xml"/><Relationship Id="rId66" Type="http://schemas.openxmlformats.org/officeDocument/2006/relationships/slide" Target="slides/slide61.xml"/><Relationship Id="rId67" Type="http://schemas.openxmlformats.org/officeDocument/2006/relationships/slide" Target="slides/slide62.xml"/><Relationship Id="rId68" Type="http://schemas.openxmlformats.org/officeDocument/2006/relationships/slide" Target="slides/slide63.xml"/><Relationship Id="rId69" Type="http://schemas.openxmlformats.org/officeDocument/2006/relationships/slide" Target="slides/slide64.xml"/><Relationship Id="rId160" Type="http://schemas.openxmlformats.org/officeDocument/2006/relationships/slide" Target="slides/slide155.xml"/><Relationship Id="rId161" Type="http://schemas.openxmlformats.org/officeDocument/2006/relationships/slide" Target="slides/slide156.xml"/><Relationship Id="rId162" Type="http://schemas.openxmlformats.org/officeDocument/2006/relationships/slide" Target="slides/slide157.xml"/><Relationship Id="rId163" Type="http://schemas.openxmlformats.org/officeDocument/2006/relationships/slide" Target="slides/slide158.xml"/><Relationship Id="rId164" Type="http://schemas.openxmlformats.org/officeDocument/2006/relationships/slide" Target="slides/slide159.xml"/><Relationship Id="rId165" Type="http://schemas.openxmlformats.org/officeDocument/2006/relationships/slide" Target="slides/slide160.xml"/><Relationship Id="rId166" Type="http://schemas.openxmlformats.org/officeDocument/2006/relationships/slide" Target="slides/slide161.xml"/><Relationship Id="rId167" Type="http://schemas.openxmlformats.org/officeDocument/2006/relationships/slide" Target="slides/slide162.xml"/><Relationship Id="rId168" Type="http://schemas.openxmlformats.org/officeDocument/2006/relationships/slide" Target="slides/slide163.xml"/><Relationship Id="rId169" Type="http://schemas.openxmlformats.org/officeDocument/2006/relationships/slide" Target="slides/slide164.xml"/><Relationship Id="rId250" Type="http://schemas.openxmlformats.org/officeDocument/2006/relationships/slide" Target="slides/slide245.xml"/><Relationship Id="rId251" Type="http://schemas.openxmlformats.org/officeDocument/2006/relationships/slide" Target="slides/slide246.xml"/><Relationship Id="rId252" Type="http://schemas.openxmlformats.org/officeDocument/2006/relationships/slide" Target="slides/slide247.xml"/><Relationship Id="rId253" Type="http://schemas.openxmlformats.org/officeDocument/2006/relationships/notesMaster" Target="notesMasters/notesMaster1.xml"/><Relationship Id="rId254" Type="http://schemas.openxmlformats.org/officeDocument/2006/relationships/handoutMaster" Target="handoutMasters/handoutMaster1.xml"/><Relationship Id="rId255" Type="http://schemas.openxmlformats.org/officeDocument/2006/relationships/printerSettings" Target="printerSettings/printerSettings1.bin"/><Relationship Id="rId256" Type="http://schemas.openxmlformats.org/officeDocument/2006/relationships/presProps" Target="presProps.xml"/><Relationship Id="rId257" Type="http://schemas.openxmlformats.org/officeDocument/2006/relationships/viewProps" Target="viewProps.xml"/><Relationship Id="rId258" Type="http://schemas.openxmlformats.org/officeDocument/2006/relationships/theme" Target="theme/theme1.xml"/><Relationship Id="rId259" Type="http://schemas.openxmlformats.org/officeDocument/2006/relationships/tableStyles" Target="tableStyles.xml"/><Relationship Id="rId100" Type="http://schemas.openxmlformats.org/officeDocument/2006/relationships/slide" Target="slides/slide95.xml"/><Relationship Id="rId101" Type="http://schemas.openxmlformats.org/officeDocument/2006/relationships/slide" Target="slides/slide96.xml"/><Relationship Id="rId102" Type="http://schemas.openxmlformats.org/officeDocument/2006/relationships/slide" Target="slides/slide97.xml"/><Relationship Id="rId103" Type="http://schemas.openxmlformats.org/officeDocument/2006/relationships/slide" Target="slides/slide98.xml"/><Relationship Id="rId104" Type="http://schemas.openxmlformats.org/officeDocument/2006/relationships/slide" Target="slides/slide99.xml"/><Relationship Id="rId105" Type="http://schemas.openxmlformats.org/officeDocument/2006/relationships/slide" Target="slides/slide10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E60895-255A-1C4C-8A7B-48A6FCC47E92}" type="datetime1">
              <a:rPr lang="en-CA" smtClean="0">
                <a:latin typeface="Arial" panose="020B0604020202020204" pitchFamily="34" charset="0"/>
                <a:cs typeface="Arial" panose="020B0604020202020204" pitchFamily="34" charset="0"/>
              </a:rPr>
              <a:t>9/24/14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62484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sz="900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248399" y="8685213"/>
            <a:ext cx="60801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80CB99-47E3-46F4-AAEB-3919FBEFC014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9016387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FFFB994-B51A-7449-B85A-B64DF9DCCDDC}" type="datetime1">
              <a:rPr lang="en-CA" smtClean="0"/>
              <a:pPr/>
              <a:t>9/24/14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172199" y="8685213"/>
            <a:ext cx="68421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B263312-38AA-4E1E-B2B5-0F8F122B24F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62484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4071592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14363" rtl="0" eaLnBrk="1" latinLnBrk="0" hangingPunct="1">
      <a:lnSpc>
        <a:spcPct val="90000"/>
      </a:lnSpc>
      <a:spcAft>
        <a:spcPts val="333"/>
      </a:spcAft>
      <a:defRPr sz="9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212981" indent="-105829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328070" indent="-115090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482846" indent="-146838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615132" indent="-115090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5909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90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72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54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8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9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0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1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4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9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4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6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8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4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7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1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0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39817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You probably need to use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sudo</a:t>
            </a:r>
            <a:r>
              <a:rPr lang="en-US" baseline="0" dirty="0" smtClean="0"/>
              <a:t> here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83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75674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github.com</a:t>
            </a:r>
            <a:r>
              <a:rPr lang="en-US" dirty="0" smtClean="0"/>
              <a:t>/</a:t>
            </a:r>
            <a:r>
              <a:rPr lang="en-US" dirty="0" err="1" smtClean="0"/>
              <a:t>opscode</a:t>
            </a:r>
            <a:r>
              <a:rPr lang="en-US" dirty="0" smtClean="0"/>
              <a:t>/chef-</a:t>
            </a:r>
            <a:r>
              <a:rPr lang="en-US" dirty="0" err="1" smtClean="0"/>
              <a:t>rfc</a:t>
            </a:r>
            <a:r>
              <a:rPr lang="en-US" dirty="0" smtClean="0"/>
              <a:t>/blob/master/rfc019-chef-workflows.md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98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4629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github.com</a:t>
            </a:r>
            <a:r>
              <a:rPr lang="en-US" dirty="0" smtClean="0"/>
              <a:t>/</a:t>
            </a:r>
            <a:r>
              <a:rPr lang="en-US" dirty="0" err="1" smtClean="0"/>
              <a:t>opscode</a:t>
            </a:r>
            <a:r>
              <a:rPr lang="en-US" dirty="0" smtClean="0"/>
              <a:t>/chef-</a:t>
            </a:r>
            <a:r>
              <a:rPr lang="en-US" dirty="0" err="1" smtClean="0"/>
              <a:t>rfc</a:t>
            </a:r>
            <a:r>
              <a:rPr lang="en-US" dirty="0" smtClean="0"/>
              <a:t>/blob/master/rfc019-chef-workflows.md#monolithic-repository-workflow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99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57302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github.com</a:t>
            </a:r>
            <a:r>
              <a:rPr lang="en-US" dirty="0" smtClean="0"/>
              <a:t>/</a:t>
            </a:r>
            <a:r>
              <a:rPr lang="en-US" dirty="0" err="1" smtClean="0"/>
              <a:t>opscode</a:t>
            </a:r>
            <a:r>
              <a:rPr lang="en-US" dirty="0" smtClean="0"/>
              <a:t>/chef-</a:t>
            </a:r>
            <a:r>
              <a:rPr lang="en-US" dirty="0" err="1" smtClean="0"/>
              <a:t>rfc</a:t>
            </a:r>
            <a:r>
              <a:rPr lang="en-US" dirty="0" smtClean="0"/>
              <a:t>/blob/master/rfc019-chef-workflows.md#independent-software-projects-workflow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100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50356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docs.getchef.com</a:t>
            </a:r>
            <a:r>
              <a:rPr lang="en-US" dirty="0" smtClean="0"/>
              <a:t>/</a:t>
            </a:r>
            <a:r>
              <a:rPr lang="en-US" dirty="0" err="1" smtClean="0"/>
              <a:t>ctl_chef.html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101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13925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-p creates a policy only repository</a:t>
            </a:r>
          </a:p>
          <a:p>
            <a:endParaRPr lang="en-US" dirty="0" smtClean="0"/>
          </a:p>
          <a:p>
            <a:r>
              <a:rPr lang="en-US" dirty="0" smtClean="0"/>
              <a:t>Policy</a:t>
            </a:r>
            <a:r>
              <a:rPr lang="en-US" baseline="0" dirty="0" smtClean="0"/>
              <a:t> only repo includes the following in the .</a:t>
            </a:r>
            <a:r>
              <a:rPr lang="en-US" baseline="0" dirty="0" err="1" smtClean="0"/>
              <a:t>gitignore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dirty="0" smtClean="0"/>
              <a:t>cookbooks/**</a:t>
            </a:r>
          </a:p>
          <a:p>
            <a:r>
              <a:rPr lang="en-US" dirty="0" smtClean="0"/>
              <a:t>!cookbooks/</a:t>
            </a:r>
            <a:r>
              <a:rPr lang="en-US" dirty="0" err="1" smtClean="0"/>
              <a:t>README.md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So the cookbooks directory will be ignored.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114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74817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 also</a:t>
            </a:r>
            <a:r>
              <a:rPr lang="en-US" baseline="0" dirty="0" smtClean="0"/>
              <a:t> copy from lab2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cp</a:t>
            </a:r>
            <a:r>
              <a:rPr lang="en-US" baseline="0" dirty="0" smtClean="0"/>
              <a:t> ~/</a:t>
            </a:r>
            <a:r>
              <a:rPr lang="en-US" baseline="0" dirty="0" err="1" smtClean="0"/>
              <a:t>learnchef</a:t>
            </a:r>
            <a:r>
              <a:rPr lang="en-US" baseline="0" dirty="0" smtClean="0"/>
              <a:t>/lab2/</a:t>
            </a:r>
            <a:r>
              <a:rPr lang="en-US" baseline="0" dirty="0" err="1" smtClean="0"/>
              <a:t>apache.rb</a:t>
            </a:r>
            <a:r>
              <a:rPr lang="en-US" baseline="0" dirty="0" smtClean="0"/>
              <a:t> ~/chef-repo/cookbooks/apache/</a:t>
            </a:r>
            <a:r>
              <a:rPr lang="en-US" baseline="0" dirty="0" err="1" smtClean="0"/>
              <a:t>default.rb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127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5682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 also</a:t>
            </a:r>
            <a:r>
              <a:rPr lang="en-US" baseline="0" dirty="0" smtClean="0"/>
              <a:t> copy from lab2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cp</a:t>
            </a:r>
            <a:r>
              <a:rPr lang="en-US" baseline="0" dirty="0" smtClean="0"/>
              <a:t> ~/</a:t>
            </a:r>
            <a:r>
              <a:rPr lang="en-US" baseline="0" dirty="0" err="1" smtClean="0"/>
              <a:t>learnchef</a:t>
            </a:r>
            <a:r>
              <a:rPr lang="en-US" baseline="0" dirty="0" smtClean="0"/>
              <a:t>/lab2/</a:t>
            </a:r>
            <a:r>
              <a:rPr lang="en-US" baseline="0" dirty="0" err="1" smtClean="0"/>
              <a:t>apache.rb</a:t>
            </a:r>
            <a:r>
              <a:rPr lang="en-US" baseline="0" dirty="0" smtClean="0"/>
              <a:t> ~/chef-repo/cookbooks/apache/</a:t>
            </a:r>
            <a:r>
              <a:rPr lang="en-US" baseline="0" dirty="0" err="1" smtClean="0"/>
              <a:t>default.rb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129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5682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chef generate template [path/to/cookbook] NAME [options]</a:t>
            </a:r>
          </a:p>
          <a:p>
            <a:endParaRPr lang="en-US" dirty="0" smtClean="0"/>
          </a:p>
          <a:p>
            <a:r>
              <a:rPr lang="en-US" dirty="0" smtClean="0"/>
              <a:t>-s source file, copy the contents</a:t>
            </a:r>
            <a:r>
              <a:rPr lang="en-US" baseline="0" dirty="0" smtClean="0"/>
              <a:t> from this file into the template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134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19248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~/chef-repo/nodes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155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52672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social contract includes:</a:t>
            </a:r>
          </a:p>
          <a:p>
            <a:endParaRPr lang="en-US" dirty="0" smtClean="0"/>
          </a:p>
          <a:p>
            <a:pPr marL="171450" indent="-171450">
              <a:buFontTx/>
              <a:buChar char="•"/>
            </a:pPr>
            <a:r>
              <a:rPr lang="en-US" baseline="0" dirty="0" smtClean="0"/>
              <a:t>No working ahead</a:t>
            </a:r>
          </a:p>
          <a:p>
            <a:pPr marL="171450" indent="-171450">
              <a:buFontTx/>
              <a:buChar char="•"/>
            </a:pPr>
            <a:r>
              <a:rPr lang="en-US" baseline="0" dirty="0" smtClean="0"/>
              <a:t>Copy-n-paste only if typing didn’t work out properly for you</a:t>
            </a:r>
          </a:p>
          <a:p>
            <a:pPr marL="171450" indent="-171450">
              <a:buFontTx/>
              <a:buChar char="•"/>
            </a:pPr>
            <a:r>
              <a:rPr lang="en-US" baseline="0" dirty="0" smtClean="0"/>
              <a:t>Be patient, courteous, etc.</a:t>
            </a:r>
          </a:p>
          <a:p>
            <a:pPr marL="171450" indent="-171450">
              <a:buFontTx/>
              <a:buChar char="•"/>
            </a:pPr>
            <a:r>
              <a:rPr lang="en-US" baseline="0" dirty="0" smtClean="0"/>
              <a:t>Follow the code-of-conduct for the conference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114821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r>
              <a:rPr lang="en-US" dirty="0" err="1" smtClean="0"/>
              <a:t>wc</a:t>
            </a:r>
            <a:r>
              <a:rPr lang="en-US" dirty="0" smtClean="0"/>
              <a:t> ~/chef-repo/nodes/ip-172-31-41-194.ec2.internal.json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156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334384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Might want /</a:t>
            </a:r>
            <a:r>
              <a:rPr lang="en-US" baseline="0" dirty="0" smtClean="0"/>
              <a:t> need to clarify node object vs. </a:t>
            </a:r>
            <a:r>
              <a:rPr lang="en-US" baseline="0" dirty="0" err="1" smtClean="0"/>
              <a:t>ohai</a:t>
            </a:r>
            <a:r>
              <a:rPr lang="en-US" baseline="0" dirty="0" smtClean="0"/>
              <a:t> </a:t>
            </a:r>
          </a:p>
          <a:p>
            <a:endParaRPr lang="en-US" baseline="0" dirty="0" smtClean="0"/>
          </a:p>
          <a:p>
            <a:r>
              <a:rPr lang="en-US" baseline="0" dirty="0" smtClean="0"/>
              <a:t>node object’s state is updated by chef-client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err="1" smtClean="0"/>
              <a:t>grep</a:t>
            </a:r>
            <a:r>
              <a:rPr lang="en-US" dirty="0" smtClean="0"/>
              <a:t> uptime nodes/*.</a:t>
            </a:r>
            <a:r>
              <a:rPr lang="en-US" dirty="0" err="1" smtClean="0"/>
              <a:t>json</a:t>
            </a:r>
            <a:r>
              <a:rPr lang="en-US" dirty="0" smtClean="0"/>
              <a:t>; </a:t>
            </a:r>
            <a:r>
              <a:rPr lang="en-US" dirty="0" err="1" smtClean="0"/>
              <a:t>ohai</a:t>
            </a:r>
            <a:r>
              <a:rPr lang="en-US" dirty="0" smtClean="0"/>
              <a:t> uptime; sleep 60; </a:t>
            </a:r>
            <a:r>
              <a:rPr lang="en-US" dirty="0" err="1" smtClean="0"/>
              <a:t>grep</a:t>
            </a:r>
            <a:r>
              <a:rPr lang="en-US" dirty="0" smtClean="0"/>
              <a:t> uptime nodes/*.</a:t>
            </a:r>
            <a:r>
              <a:rPr lang="en-US" dirty="0" err="1" smtClean="0"/>
              <a:t>json</a:t>
            </a:r>
            <a:r>
              <a:rPr lang="en-US" dirty="0" smtClean="0"/>
              <a:t>; </a:t>
            </a:r>
            <a:r>
              <a:rPr lang="en-US" dirty="0" err="1" smtClean="0"/>
              <a:t>ohai</a:t>
            </a:r>
            <a:r>
              <a:rPr lang="en-US" dirty="0" smtClean="0"/>
              <a:t> uptime</a:t>
            </a:r>
          </a:p>
          <a:p>
            <a:r>
              <a:rPr lang="en-US" dirty="0" smtClean="0"/>
              <a:t>    "</a:t>
            </a:r>
            <a:r>
              <a:rPr lang="en-US" dirty="0" err="1" smtClean="0"/>
              <a:t>uptime_seconds</a:t>
            </a:r>
            <a:r>
              <a:rPr lang="en-US" dirty="0" smtClean="0"/>
              <a:t>": 47716,</a:t>
            </a:r>
          </a:p>
          <a:p>
            <a:r>
              <a:rPr lang="en-US" dirty="0" smtClean="0"/>
              <a:t>    "uptime": "13 hours 15 minutes 16 seconds",</a:t>
            </a:r>
          </a:p>
          <a:p>
            <a:r>
              <a:rPr lang="en-US" dirty="0" smtClean="0"/>
              <a:t>[</a:t>
            </a:r>
          </a:p>
          <a:p>
            <a:r>
              <a:rPr lang="en-US" dirty="0" smtClean="0"/>
              <a:t>  "13 hours 17 minutes 54 seconds"</a:t>
            </a:r>
          </a:p>
          <a:p>
            <a:r>
              <a:rPr lang="en-US" dirty="0" smtClean="0"/>
              <a:t>]</a:t>
            </a:r>
          </a:p>
          <a:p>
            <a:r>
              <a:rPr lang="en-US" dirty="0" smtClean="0"/>
              <a:t>    "</a:t>
            </a:r>
            <a:r>
              <a:rPr lang="en-US" dirty="0" err="1" smtClean="0"/>
              <a:t>uptime_seconds</a:t>
            </a:r>
            <a:r>
              <a:rPr lang="en-US" dirty="0" smtClean="0"/>
              <a:t>": 47716,</a:t>
            </a:r>
          </a:p>
          <a:p>
            <a:r>
              <a:rPr lang="en-US" dirty="0" smtClean="0"/>
              <a:t>    "uptime": "13 hours 15 minutes 16 seconds",</a:t>
            </a:r>
          </a:p>
          <a:p>
            <a:r>
              <a:rPr lang="en-US" dirty="0" smtClean="0"/>
              <a:t>[</a:t>
            </a:r>
          </a:p>
          <a:p>
            <a:r>
              <a:rPr lang="en-US" dirty="0" smtClean="0"/>
              <a:t>  "13 hours 18 minutes 55 seconds"</a:t>
            </a:r>
          </a:p>
          <a:p>
            <a:r>
              <a:rPr lang="en-US" dirty="0" smtClean="0"/>
              <a:t>]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168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657195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Good practice</a:t>
            </a:r>
            <a:r>
              <a:rPr lang="en-US" baseline="0" dirty="0" smtClean="0"/>
              <a:t> to name space your attributes within the cookbook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174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753263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Might want /</a:t>
            </a:r>
            <a:r>
              <a:rPr lang="en-US" baseline="0" dirty="0" smtClean="0"/>
              <a:t> need to clarify node object vs. </a:t>
            </a:r>
            <a:r>
              <a:rPr lang="en-US" baseline="0" dirty="0" err="1" smtClean="0"/>
              <a:t>ohai</a:t>
            </a:r>
            <a:r>
              <a:rPr lang="en-US" baseline="0" dirty="0" smtClean="0"/>
              <a:t> </a:t>
            </a:r>
          </a:p>
          <a:p>
            <a:endParaRPr lang="en-US" baseline="0" dirty="0" smtClean="0"/>
          </a:p>
          <a:p>
            <a:r>
              <a:rPr lang="en-US" baseline="0" dirty="0" smtClean="0"/>
              <a:t>node object’s state is updated by chef-client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err="1" smtClean="0"/>
              <a:t>grep</a:t>
            </a:r>
            <a:r>
              <a:rPr lang="en-US" dirty="0" smtClean="0"/>
              <a:t> uptime nodes/*.</a:t>
            </a:r>
            <a:r>
              <a:rPr lang="en-US" dirty="0" err="1" smtClean="0"/>
              <a:t>json</a:t>
            </a:r>
            <a:r>
              <a:rPr lang="en-US" dirty="0" smtClean="0"/>
              <a:t>; </a:t>
            </a:r>
            <a:r>
              <a:rPr lang="en-US" dirty="0" err="1" smtClean="0"/>
              <a:t>ohai</a:t>
            </a:r>
            <a:r>
              <a:rPr lang="en-US" dirty="0" smtClean="0"/>
              <a:t> uptime; sleep 60; </a:t>
            </a:r>
            <a:r>
              <a:rPr lang="en-US" dirty="0" err="1" smtClean="0"/>
              <a:t>grep</a:t>
            </a:r>
            <a:r>
              <a:rPr lang="en-US" dirty="0" smtClean="0"/>
              <a:t> uptime nodes/*.</a:t>
            </a:r>
            <a:r>
              <a:rPr lang="en-US" dirty="0" err="1" smtClean="0"/>
              <a:t>json</a:t>
            </a:r>
            <a:r>
              <a:rPr lang="en-US" dirty="0" smtClean="0"/>
              <a:t>; </a:t>
            </a:r>
            <a:r>
              <a:rPr lang="en-US" dirty="0" err="1" smtClean="0"/>
              <a:t>ohai</a:t>
            </a:r>
            <a:r>
              <a:rPr lang="en-US" dirty="0" smtClean="0"/>
              <a:t> uptime</a:t>
            </a:r>
          </a:p>
          <a:p>
            <a:r>
              <a:rPr lang="en-US" dirty="0" smtClean="0"/>
              <a:t>    "</a:t>
            </a:r>
            <a:r>
              <a:rPr lang="en-US" dirty="0" err="1" smtClean="0"/>
              <a:t>uptime_seconds</a:t>
            </a:r>
            <a:r>
              <a:rPr lang="en-US" dirty="0" smtClean="0"/>
              <a:t>": 47716,</a:t>
            </a:r>
          </a:p>
          <a:p>
            <a:r>
              <a:rPr lang="en-US" dirty="0" smtClean="0"/>
              <a:t>    "uptime": "13 hours 15 minutes 16 seconds",</a:t>
            </a:r>
          </a:p>
          <a:p>
            <a:r>
              <a:rPr lang="en-US" dirty="0" smtClean="0"/>
              <a:t>[</a:t>
            </a:r>
          </a:p>
          <a:p>
            <a:r>
              <a:rPr lang="en-US" dirty="0" smtClean="0"/>
              <a:t>  "13 hours 17 minutes 54 seconds"</a:t>
            </a:r>
          </a:p>
          <a:p>
            <a:r>
              <a:rPr lang="en-US" dirty="0" smtClean="0"/>
              <a:t>]</a:t>
            </a:r>
          </a:p>
          <a:p>
            <a:r>
              <a:rPr lang="en-US" dirty="0" smtClean="0"/>
              <a:t>    "</a:t>
            </a:r>
            <a:r>
              <a:rPr lang="en-US" dirty="0" err="1" smtClean="0"/>
              <a:t>uptime_seconds</a:t>
            </a:r>
            <a:r>
              <a:rPr lang="en-US" dirty="0" smtClean="0"/>
              <a:t>": 47716,</a:t>
            </a:r>
          </a:p>
          <a:p>
            <a:r>
              <a:rPr lang="en-US" dirty="0" smtClean="0"/>
              <a:t>    "uptime": "13 hours 15 minutes 16 seconds",</a:t>
            </a:r>
          </a:p>
          <a:p>
            <a:r>
              <a:rPr lang="en-US" dirty="0" smtClean="0"/>
              <a:t>[</a:t>
            </a:r>
          </a:p>
          <a:p>
            <a:r>
              <a:rPr lang="en-US" dirty="0" smtClean="0"/>
              <a:t>  "13 hours 18 minutes 55 seconds"</a:t>
            </a:r>
          </a:p>
          <a:p>
            <a:r>
              <a:rPr lang="en-US" dirty="0" smtClean="0"/>
              <a:t>]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177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657195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 don’t want to get bogged down</a:t>
            </a:r>
            <a:r>
              <a:rPr lang="en-US" baseline="0" dirty="0" smtClean="0"/>
              <a:t> in the various types of testing.  It’s not something that’s going to help us today.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181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241813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images were installed using:  </a:t>
            </a:r>
            <a:r>
              <a:rPr lang="en-US" dirty="0" err="1" smtClean="0"/>
              <a:t>sudo</a:t>
            </a:r>
            <a:r>
              <a:rPr lang="en-US" dirty="0" smtClean="0"/>
              <a:t> </a:t>
            </a:r>
            <a:r>
              <a:rPr lang="en-US" dirty="0" err="1" smtClean="0"/>
              <a:t>docker</a:t>
            </a:r>
            <a:r>
              <a:rPr lang="en-US" dirty="0" smtClean="0"/>
              <a:t> pull </a:t>
            </a:r>
            <a:r>
              <a:rPr lang="en-US" dirty="0" err="1" smtClean="0"/>
              <a:t>cetos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190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048504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~/chef-repo/cookbooks/apache/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222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93973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900" dirty="0" smtClean="0">
                <a:latin typeface="Calibri" charset="0"/>
                <a:cs typeface="Calibri" charset="0"/>
                <a:sym typeface="Calibri" charset="0"/>
              </a:rPr>
              <a:t>Use the Chef framework and Chef programming language to define the components of your infrastructure.  This allows you to capture and document the shape of your infrastructure in a consistent way.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3619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900" dirty="0" smtClean="0">
                <a:latin typeface="Calibri" charset="0"/>
                <a:cs typeface="Calibri" charset="0"/>
                <a:sym typeface="Calibri" charset="0"/>
              </a:rPr>
              <a:t>Treat this like any other code base:        </a:t>
            </a:r>
          </a:p>
          <a:p>
            <a:pPr marL="228600" indent="-228600">
              <a:buAutoNum type="arabicPeriod"/>
            </a:pPr>
            <a:r>
              <a:rPr lang="en-US" sz="900" dirty="0" smtClean="0">
                <a:latin typeface="Calibri" charset="0"/>
                <a:cs typeface="Calibri" charset="0"/>
                <a:sym typeface="Calibri" charset="0"/>
              </a:rPr>
              <a:t>Store the code in a version control system.      </a:t>
            </a:r>
          </a:p>
          <a:p>
            <a:pPr marL="228600" indent="-228600">
              <a:buAutoNum type="arabicPeriod"/>
            </a:pPr>
            <a:r>
              <a:rPr lang="en-US" sz="900" dirty="0" smtClean="0">
                <a:latin typeface="Calibri" charset="0"/>
                <a:cs typeface="Calibri" charset="0"/>
                <a:sym typeface="Calibri" charset="0"/>
              </a:rPr>
              <a:t>Add automated tests to the code.      </a:t>
            </a:r>
          </a:p>
          <a:p>
            <a:pPr marL="228600" indent="-228600">
              <a:buAutoNum type="arabicPeriod"/>
            </a:pPr>
            <a:r>
              <a:rPr lang="en-US" sz="900" dirty="0" smtClean="0">
                <a:latin typeface="Calibri" charset="0"/>
                <a:cs typeface="Calibri" charset="0"/>
                <a:sym typeface="Calibri" charset="0"/>
              </a:rPr>
              <a:t>Refactor the code over time.</a:t>
            </a:r>
          </a:p>
          <a:p>
            <a:pPr marL="228600" indent="-228600">
              <a:buAutoNum type="arabicPeriod"/>
            </a:pPr>
            <a:r>
              <a:rPr lang="en-US" sz="900" dirty="0" smtClean="0">
                <a:latin typeface="Calibri" charset="0"/>
                <a:cs typeface="Calibri" charset="0"/>
                <a:sym typeface="Calibri" charset="0"/>
              </a:rPr>
              <a:t>Build and version software artifacts (e.g. packages)</a:t>
            </a:r>
          </a:p>
          <a:p>
            <a:pPr marL="228600" indent="-228600">
              <a:buAutoNum type="arabicPeriod"/>
            </a:pPr>
            <a:r>
              <a:rPr lang="en-US" sz="900" dirty="0" smtClean="0">
                <a:latin typeface="Calibri" charset="0"/>
                <a:cs typeface="Calibri" charset="0"/>
                <a:sym typeface="Calibri" charset="0"/>
              </a:rPr>
              <a:t>The code is executable documentation.</a:t>
            </a:r>
          </a:p>
          <a:p>
            <a:pPr marL="228600" indent="-228600">
              <a:buAutoNum type="arabicPeriod"/>
            </a:pPr>
            <a:r>
              <a:rPr lang="en-US" sz="900" dirty="0" smtClean="0">
                <a:latin typeface="Calibri" charset="0"/>
                <a:cs typeface="Calibri" charset="0"/>
                <a:sym typeface="Calibri" charset="0"/>
              </a:rPr>
              <a:t>Store the code in a version control system.</a:t>
            </a:r>
          </a:p>
          <a:p>
            <a:endParaRPr lang="en-US" sz="900" dirty="0">
              <a:latin typeface="Lucida Grande" charset="0"/>
              <a:cs typeface="Lucida Grande" charset="0"/>
              <a:sym typeface="Lucida Grande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68211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900" dirty="0" smtClean="0">
                <a:latin typeface="Calibri" charset="0"/>
                <a:cs typeface="Calibri" charset="0"/>
                <a:sym typeface="Calibri" charset="0"/>
              </a:rPr>
              <a:t>With your infrastructure now fully captured in code, you are now able to rebuild your entire business, well, at least all of your business</a:t>
            </a:r>
            <a:r>
              <a:rPr lang="ja-JP" altLang="en-US" sz="900" dirty="0" smtClean="0">
                <a:latin typeface="Arial"/>
                <a:cs typeface="Calibri" charset="0"/>
                <a:sym typeface="Calibri" charset="0"/>
              </a:rPr>
              <a:t>’</a:t>
            </a:r>
            <a:r>
              <a:rPr lang="en-US" sz="900" dirty="0" smtClean="0">
                <a:latin typeface="Calibri" charset="0"/>
                <a:cs typeface="Calibri" charset="0"/>
                <a:sym typeface="Calibri" charset="0"/>
              </a:rPr>
              <a:t>s applications, with your code repository, a backup of your data, and compute resources, be they bare metal, virtual machines, or cloud instances.</a:t>
            </a:r>
          </a:p>
          <a:p>
            <a:endParaRPr lang="en-US" sz="900" dirty="0" smtClean="0">
              <a:latin typeface="Calibri" charset="0"/>
              <a:cs typeface="Calibri" charset="0"/>
              <a:sym typeface="Calibri" charset="0"/>
            </a:endParaRPr>
          </a:p>
          <a:p>
            <a:endParaRPr lang="en-US" sz="900" dirty="0" smtClean="0">
              <a:latin typeface="Lucida Grande" charset="0"/>
              <a:cs typeface="Lucida Grande" charset="0"/>
              <a:sym typeface="Lucida Grande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43229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900" dirty="0" smtClean="0">
                <a:latin typeface="Calibri" charset="0"/>
                <a:cs typeface="Calibri" charset="0"/>
                <a:sym typeface="Calibri" charset="0"/>
              </a:rPr>
              <a:t>Stop for a minute and think about what we're saying here.  Think about how freeing this can be.  The next configuration change you need to make in production starts with a commit to your version control system.  You can re-provision your infrastructure with another service provider; move from the data center to the </a:t>
            </a:r>
            <a:r>
              <a:rPr lang="en-US" sz="900" dirty="0" err="1" smtClean="0">
                <a:latin typeface="Calibri" charset="0"/>
                <a:cs typeface="Calibri" charset="0"/>
                <a:sym typeface="Calibri" charset="0"/>
              </a:rPr>
              <a:t>clould</a:t>
            </a:r>
            <a:r>
              <a:rPr lang="en-US" sz="900" dirty="0" smtClean="0">
                <a:latin typeface="Calibri" charset="0"/>
                <a:cs typeface="Calibri" charset="0"/>
                <a:sym typeface="Calibri" charset="0"/>
              </a:rPr>
              <a:t> and back </a:t>
            </a:r>
            <a:r>
              <a:rPr lang="en-US" sz="900" dirty="0" err="1" smtClean="0">
                <a:latin typeface="Calibri" charset="0"/>
                <a:cs typeface="Calibri" charset="0"/>
                <a:sym typeface="Calibri" charset="0"/>
              </a:rPr>
              <a:t>again.How</a:t>
            </a:r>
            <a:r>
              <a:rPr lang="en-US" sz="900" dirty="0" smtClean="0">
                <a:latin typeface="Calibri" charset="0"/>
                <a:cs typeface="Calibri" charset="0"/>
                <a:sym typeface="Calibri" charset="0"/>
              </a:rPr>
              <a:t> will this impact the way you run operations in your </a:t>
            </a:r>
            <a:r>
              <a:rPr lang="en-US" sz="900" dirty="0" err="1" smtClean="0">
                <a:latin typeface="Calibri" charset="0"/>
                <a:cs typeface="Calibri" charset="0"/>
                <a:sym typeface="Calibri" charset="0"/>
              </a:rPr>
              <a:t>organization?What</a:t>
            </a:r>
            <a:r>
              <a:rPr lang="en-US" sz="900" dirty="0" smtClean="0">
                <a:latin typeface="Calibri" charset="0"/>
                <a:cs typeface="Calibri" charset="0"/>
                <a:sym typeface="Calibri" charset="0"/>
              </a:rPr>
              <a:t> questions do you have?</a:t>
            </a:r>
            <a:endParaRPr lang="en-US" sz="900" dirty="0">
              <a:latin typeface="Calibri" charset="0"/>
              <a:cs typeface="Calibri" charset="0"/>
              <a:sym typeface="Calibri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13088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Reduce complexity through abstraction</a:t>
            </a:r>
          </a:p>
          <a:p>
            <a:r>
              <a:rPr lang="en-US" dirty="0" smtClean="0"/>
              <a:t>Store</a:t>
            </a:r>
            <a:r>
              <a:rPr lang="en-US" baseline="0" dirty="0" smtClean="0"/>
              <a:t> the code in version control (of course)</a:t>
            </a:r>
          </a:p>
          <a:p>
            <a:endParaRPr lang="en-US" baseline="0" dirty="0" smtClean="0"/>
          </a:p>
          <a:p>
            <a:r>
              <a:rPr lang="en-US" baseline="0" dirty="0" smtClean="0"/>
              <a:t>Static – the name of a package that should be installed</a:t>
            </a:r>
          </a:p>
          <a:p>
            <a:r>
              <a:rPr lang="en-US" baseline="0" dirty="0" smtClean="0"/>
              <a:t>Dynamic – the hostname of the database server in the production environment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68897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Web</a:t>
            </a:r>
            <a:r>
              <a:rPr lang="en-US" baseline="0" dirty="0" smtClean="0"/>
              <a:t> server installed (package)</a:t>
            </a:r>
          </a:p>
          <a:p>
            <a:r>
              <a:rPr lang="en-US" baseline="0" dirty="0" smtClean="0"/>
              <a:t>Web server running (service)</a:t>
            </a:r>
          </a:p>
          <a:p>
            <a:r>
              <a:rPr lang="en-US" baseline="0" dirty="0" smtClean="0"/>
              <a:t>Home page with HTML content (file)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9810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NOTE:  this is not the real output.  Update</a:t>
            </a:r>
            <a:r>
              <a:rPr lang="en-US" baseline="0" dirty="0" smtClean="0"/>
              <a:t> it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80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63622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5.emf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2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5.emf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emf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emf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etchef.com" TargetMode="External"/><Relationship Id="rId4" Type="http://schemas.openxmlformats.org/officeDocument/2006/relationships/hyperlink" Target="http://creativecommons.org/licenses/by-sa/4.0/" TargetMode="External"/><Relationship Id="rId5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44022"/>
            <a:ext cx="8229600" cy="1003163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0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Presentation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3011686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0"/>
          </p:nvPr>
        </p:nvSpPr>
        <p:spPr bwMode="white">
          <a:xfrm>
            <a:off x="2260314" y="3507225"/>
            <a:ext cx="8229600" cy="553998"/>
          </a:xfrm>
        </p:spPr>
        <p:txBody>
          <a:bodyPr wrap="square" lIns="91440" tIns="91440" rIns="91440" bIns="91440">
            <a:normAutofit/>
          </a:bodyPr>
          <a:lstStyle>
            <a:lvl1pPr marL="0" indent="0">
              <a:buNone/>
              <a:defRPr sz="2400" b="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231775" indent="0">
              <a:buNone/>
              <a:defRPr sz="1600" b="1"/>
            </a:lvl2pPr>
            <a:lvl3pPr marL="457200" indent="0">
              <a:buNone/>
              <a:defRPr sz="1600" b="1"/>
            </a:lvl3pPr>
            <a:lvl4pPr marL="630238" indent="0">
              <a:buNone/>
              <a:defRPr sz="1600" b="1"/>
            </a:lvl4pPr>
            <a:lvl5pPr marL="801687" indent="0"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22413" y="6673334"/>
            <a:ext cx="500530" cy="184666"/>
          </a:xfrm>
          <a:prstGeom prst="rect">
            <a:avLst/>
          </a:prstGeom>
          <a:noFill/>
          <a:ln w="3175" cmpd="sng">
            <a:noFill/>
          </a:ln>
        </p:spPr>
        <p:txBody>
          <a:bodyPr wrap="none" lIns="0" tIns="0" rIns="0" bIns="0" rtlCol="0">
            <a:normAutofit/>
          </a:bodyPr>
          <a:lstStyle/>
          <a:p>
            <a:r>
              <a:rPr lang="en-US" sz="1000" dirty="0" smtClean="0">
                <a:solidFill>
                  <a:schemeClr val="accent3">
                    <a:lumMod val="50000"/>
                  </a:schemeClr>
                </a:solidFill>
                <a:latin typeface="+mn-lt"/>
                <a:cs typeface="Courier"/>
              </a:rPr>
              <a:t>v0.1.0</a:t>
            </a:r>
          </a:p>
        </p:txBody>
      </p:sp>
    </p:spTree>
    <p:extLst>
      <p:ext uri="{BB962C8B-B14F-4D97-AF65-F5344CB8AC3E}">
        <p14:creationId xmlns:p14="http://schemas.microsoft.com/office/powerpoint/2010/main" val="3479379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600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Two Images</a:t>
            </a:r>
            <a:endParaRPr lang="en-US" dirty="0"/>
          </a:p>
        </p:txBody>
      </p:sp>
      <p:sp>
        <p:nvSpPr>
          <p:cNvPr id="7" name="Content Placeholder 5"/>
          <p:cNvSpPr>
            <a:spLocks noGrp="1"/>
          </p:cNvSpPr>
          <p:nvPr>
            <p:ph sz="quarter" idx="13" hasCustomPrompt="1"/>
          </p:nvPr>
        </p:nvSpPr>
        <p:spPr>
          <a:xfrm>
            <a:off x="7413408" y="6564313"/>
            <a:ext cx="3028950" cy="293687"/>
          </a:xfrm>
        </p:spPr>
        <p:txBody>
          <a:bodyPr wrap="none">
            <a:normAutofit/>
          </a:bodyPr>
          <a:lstStyle>
            <a:lvl1pPr marL="0" indent="0" algn="ctr">
              <a:buNone/>
              <a:defRPr sz="1000" baseline="0">
                <a:solidFill>
                  <a:schemeClr val="tx1"/>
                </a:solidFill>
              </a:defRPr>
            </a:lvl1pPr>
            <a:lvl2pPr marL="231775" indent="0">
              <a:buNone/>
              <a:defRPr/>
            </a:lvl2pPr>
            <a:lvl3pPr marL="457200" indent="0">
              <a:buNone/>
              <a:defRPr/>
            </a:lvl3pPr>
            <a:lvl4pPr marL="630238" indent="0">
              <a:buNone/>
              <a:defRPr/>
            </a:lvl4pPr>
            <a:lvl5pPr marL="801687" indent="0">
              <a:buNone/>
              <a:defRPr/>
            </a:lvl5pPr>
          </a:lstStyle>
          <a:p>
            <a:pPr lvl="0"/>
            <a:r>
              <a:rPr lang="en-US" dirty="0" smtClean="0"/>
              <a:t>Source URL</a:t>
            </a:r>
            <a:endParaRPr lang="en-US" dirty="0"/>
          </a:p>
        </p:txBody>
      </p:sp>
      <p:sp>
        <p:nvSpPr>
          <p:cNvPr id="8" name="Content Placeholder 5"/>
          <p:cNvSpPr>
            <a:spLocks noGrp="1"/>
          </p:cNvSpPr>
          <p:nvPr>
            <p:ph sz="quarter" idx="14" hasCustomPrompt="1"/>
          </p:nvPr>
        </p:nvSpPr>
        <p:spPr>
          <a:xfrm>
            <a:off x="1686372" y="6564313"/>
            <a:ext cx="3028950" cy="293687"/>
          </a:xfrm>
        </p:spPr>
        <p:txBody>
          <a:bodyPr wrap="none">
            <a:normAutofit/>
          </a:bodyPr>
          <a:lstStyle>
            <a:lvl1pPr marL="0" indent="0" algn="ctr">
              <a:buNone/>
              <a:defRPr sz="1000" baseline="0">
                <a:solidFill>
                  <a:schemeClr val="tx1"/>
                </a:solidFill>
              </a:defRPr>
            </a:lvl1pPr>
            <a:lvl2pPr marL="231775" indent="0">
              <a:buNone/>
              <a:defRPr/>
            </a:lvl2pPr>
            <a:lvl3pPr marL="457200" indent="0">
              <a:buNone/>
              <a:defRPr/>
            </a:lvl3pPr>
            <a:lvl4pPr marL="630238" indent="0">
              <a:buNone/>
              <a:defRPr/>
            </a:lvl4pPr>
            <a:lvl5pPr marL="801687" indent="0">
              <a:buNone/>
              <a:defRPr/>
            </a:lvl5pPr>
          </a:lstStyle>
          <a:p>
            <a:pPr lvl="0"/>
            <a:r>
              <a:rPr lang="en-US" dirty="0" smtClean="0"/>
              <a:t>Source URL</a:t>
            </a:r>
            <a:endParaRPr lang="en-US" dirty="0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457200" y="1143000"/>
            <a:ext cx="5486400" cy="52578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6181344" y="1143000"/>
            <a:ext cx="5486400" cy="52578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2271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s, wrapped in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600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Two Images, wrapped in bullets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 hasCustomPrompt="1"/>
          </p:nvPr>
        </p:nvSpPr>
        <p:spPr>
          <a:xfrm>
            <a:off x="457199" y="1142999"/>
            <a:ext cx="5486400" cy="914400"/>
          </a:xfrm>
        </p:spPr>
        <p:txBody>
          <a:bodyPr/>
          <a:lstStyle/>
          <a:p>
            <a:pPr lvl="0"/>
            <a:r>
              <a:rPr lang="en-US" dirty="0" smtClean="0"/>
              <a:t>text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 hasCustomPrompt="1"/>
          </p:nvPr>
        </p:nvSpPr>
        <p:spPr>
          <a:xfrm>
            <a:off x="6160237" y="1142542"/>
            <a:ext cx="5486400" cy="914400"/>
          </a:xfrm>
        </p:spPr>
        <p:txBody>
          <a:bodyPr/>
          <a:lstStyle/>
          <a:p>
            <a:pPr lvl="0"/>
            <a:r>
              <a:rPr lang="en-US" dirty="0" smtClean="0"/>
              <a:t>text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6181344" y="5486400"/>
            <a:ext cx="5486400" cy="914400"/>
          </a:xfrm>
        </p:spPr>
        <p:txBody>
          <a:bodyPr/>
          <a:lstStyle/>
          <a:p>
            <a:pPr lvl="0"/>
            <a:r>
              <a:rPr lang="en-US" dirty="0" smtClean="0"/>
              <a:t>text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6" hasCustomPrompt="1"/>
          </p:nvPr>
        </p:nvSpPr>
        <p:spPr>
          <a:xfrm>
            <a:off x="457200" y="5486400"/>
            <a:ext cx="5486400" cy="914400"/>
          </a:xfrm>
        </p:spPr>
        <p:txBody>
          <a:bodyPr/>
          <a:lstStyle/>
          <a:p>
            <a:pPr lvl="0"/>
            <a:r>
              <a:rPr lang="en-US" dirty="0" smtClean="0"/>
              <a:t>text</a:t>
            </a:r>
            <a:endParaRPr lang="en-US" dirty="0"/>
          </a:p>
        </p:txBody>
      </p:sp>
      <p:sp>
        <p:nvSpPr>
          <p:cNvPr id="12" name="Content Placeholder 5"/>
          <p:cNvSpPr>
            <a:spLocks noGrp="1"/>
          </p:cNvSpPr>
          <p:nvPr>
            <p:ph sz="quarter" idx="17" hasCustomPrompt="1"/>
          </p:nvPr>
        </p:nvSpPr>
        <p:spPr>
          <a:xfrm>
            <a:off x="1686372" y="6564313"/>
            <a:ext cx="3028950" cy="293687"/>
          </a:xfrm>
        </p:spPr>
        <p:txBody>
          <a:bodyPr wrap="none">
            <a:normAutofit/>
          </a:bodyPr>
          <a:lstStyle>
            <a:lvl1pPr marL="0" indent="0" algn="ctr">
              <a:buNone/>
              <a:defRPr sz="1000" baseline="0">
                <a:solidFill>
                  <a:schemeClr val="tx1"/>
                </a:solidFill>
              </a:defRPr>
            </a:lvl1pPr>
            <a:lvl2pPr marL="231775" indent="0">
              <a:buNone/>
              <a:defRPr/>
            </a:lvl2pPr>
            <a:lvl3pPr marL="457200" indent="0">
              <a:buNone/>
              <a:defRPr/>
            </a:lvl3pPr>
            <a:lvl4pPr marL="630238" indent="0">
              <a:buNone/>
              <a:defRPr/>
            </a:lvl4pPr>
            <a:lvl5pPr marL="801687" indent="0">
              <a:buNone/>
              <a:defRPr/>
            </a:lvl5pPr>
          </a:lstStyle>
          <a:p>
            <a:pPr lvl="0"/>
            <a:r>
              <a:rPr lang="en-US" dirty="0" smtClean="0"/>
              <a:t>Source URL</a:t>
            </a:r>
            <a:endParaRPr lang="en-US" dirty="0"/>
          </a:p>
        </p:txBody>
      </p:sp>
      <p:sp>
        <p:nvSpPr>
          <p:cNvPr id="13" name="Content Placeholder 5"/>
          <p:cNvSpPr>
            <a:spLocks noGrp="1"/>
          </p:cNvSpPr>
          <p:nvPr>
            <p:ph sz="quarter" idx="18" hasCustomPrompt="1"/>
          </p:nvPr>
        </p:nvSpPr>
        <p:spPr>
          <a:xfrm>
            <a:off x="7413408" y="6564313"/>
            <a:ext cx="3028950" cy="293687"/>
          </a:xfrm>
        </p:spPr>
        <p:txBody>
          <a:bodyPr wrap="none">
            <a:normAutofit/>
          </a:bodyPr>
          <a:lstStyle>
            <a:lvl1pPr marL="0" indent="0" algn="ctr">
              <a:buNone/>
              <a:defRPr sz="1000" baseline="0">
                <a:solidFill>
                  <a:schemeClr val="tx1"/>
                </a:solidFill>
              </a:defRPr>
            </a:lvl1pPr>
            <a:lvl2pPr marL="231775" indent="0">
              <a:buNone/>
              <a:defRPr/>
            </a:lvl2pPr>
            <a:lvl3pPr marL="457200" indent="0">
              <a:buNone/>
              <a:defRPr/>
            </a:lvl3pPr>
            <a:lvl4pPr marL="630238" indent="0">
              <a:buNone/>
              <a:defRPr/>
            </a:lvl4pPr>
            <a:lvl5pPr marL="801687" indent="0">
              <a:buNone/>
              <a:defRPr/>
            </a:lvl5pPr>
          </a:lstStyle>
          <a:p>
            <a:pPr lvl="0"/>
            <a:r>
              <a:rPr lang="en-US" dirty="0" smtClean="0"/>
              <a:t>Source URL</a:t>
            </a:r>
            <a:endParaRPr 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457200" y="2240280"/>
            <a:ext cx="5486400" cy="30632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6181344" y="2240280"/>
            <a:ext cx="5486400" cy="306324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9483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600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Code Sample</a:t>
            </a:r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1143000"/>
            <a:ext cx="11201400" cy="5257800"/>
          </a:xfrm>
          <a:ln>
            <a:solidFill>
              <a:schemeClr val="tx1"/>
            </a:solidFill>
            <a:prstDash val="dash"/>
          </a:ln>
        </p:spPr>
        <p:txBody>
          <a:bodyPr lIns="91440">
            <a:normAutofit/>
          </a:bodyPr>
          <a:lstStyle>
            <a:lvl1pPr marL="0" indent="0">
              <a:buNone/>
              <a:defRPr baseline="0">
                <a:solidFill>
                  <a:schemeClr val="accent3">
                    <a:lumMod val="50000"/>
                  </a:schemeClr>
                </a:solidFill>
                <a:latin typeface="Courier New"/>
                <a:cs typeface="Courier New"/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  <a:latin typeface="Courier"/>
                <a:cs typeface="Courier"/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  <a:latin typeface="Courier"/>
                <a:cs typeface="Courier"/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  <a:latin typeface="Courier"/>
                <a:cs typeface="Courier"/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  <a:latin typeface="Courier"/>
                <a:cs typeface="Courier"/>
              </a:defRPr>
            </a:lvl5pPr>
          </a:lstStyle>
          <a:p>
            <a:pPr lvl="0"/>
            <a:r>
              <a:rPr lang="en-US" dirty="0" smtClean="0"/>
              <a:t>Code</a:t>
            </a:r>
          </a:p>
        </p:txBody>
      </p:sp>
    </p:spTree>
    <p:extLst>
      <p:ext uri="{BB962C8B-B14F-4D97-AF65-F5344CB8AC3E}">
        <p14:creationId xmlns:p14="http://schemas.microsoft.com/office/powerpoint/2010/main" val="3426080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with Bullets Be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600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Code with Bullets Below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200" y="1143000"/>
            <a:ext cx="11201400" cy="2587752"/>
          </a:xfrm>
          <a:ln>
            <a:solidFill>
              <a:schemeClr val="tx1"/>
            </a:solidFill>
            <a:prstDash val="dash"/>
          </a:ln>
        </p:spPr>
        <p:txBody>
          <a:bodyPr lIns="91440" rIns="9144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Courier New"/>
                <a:cs typeface="Courier New"/>
              </a:defRPr>
            </a:lvl1pPr>
            <a:lvl2pPr marL="231775" indent="0">
              <a:buNone/>
              <a:defRPr/>
            </a:lvl2pPr>
            <a:lvl3pPr marL="457200" indent="0">
              <a:buNone/>
              <a:defRPr/>
            </a:lvl3pPr>
            <a:lvl4pPr marL="630238" indent="0">
              <a:buNone/>
              <a:defRPr/>
            </a:lvl4pPr>
            <a:lvl5pPr marL="801687" indent="0">
              <a:buNone/>
              <a:defRPr/>
            </a:lvl5pPr>
          </a:lstStyle>
          <a:p>
            <a:pPr lvl="0"/>
            <a:r>
              <a:rPr lang="en-US" dirty="0" smtClean="0"/>
              <a:t>Code – Courier – 28pt</a:t>
            </a:r>
          </a:p>
          <a:p>
            <a:pPr lvl="0"/>
            <a:r>
              <a:rPr lang="en-US" dirty="0" smtClean="0"/>
              <a:t>Code – Courier – 28pt</a:t>
            </a:r>
          </a:p>
          <a:p>
            <a:pPr lvl="0"/>
            <a:r>
              <a:rPr lang="en-US" dirty="0" smtClean="0"/>
              <a:t>Code – Courier – 28pt</a:t>
            </a:r>
          </a:p>
          <a:p>
            <a:pPr lvl="0"/>
            <a:r>
              <a:rPr lang="en-US" dirty="0" smtClean="0"/>
              <a:t>Code – Courier – 28pt</a:t>
            </a:r>
          </a:p>
          <a:p>
            <a:pPr lvl="0"/>
            <a:r>
              <a:rPr lang="en-US" dirty="0" smtClean="0"/>
              <a:t>Code – Courier – 28pt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457200" y="3931920"/>
            <a:ext cx="11201400" cy="258775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623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with Revealing Bullets Be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600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Code with Revealing Bullets Below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200" y="1143000"/>
            <a:ext cx="11201400" cy="2587752"/>
          </a:xfrm>
          <a:ln>
            <a:solidFill>
              <a:schemeClr val="tx1"/>
            </a:solidFill>
            <a:prstDash val="dash"/>
          </a:ln>
        </p:spPr>
        <p:txBody>
          <a:bodyPr lIns="91440" rIns="9144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Courier New"/>
                <a:cs typeface="Courier New"/>
              </a:defRPr>
            </a:lvl1pPr>
            <a:lvl2pPr marL="231775" indent="0">
              <a:buNone/>
              <a:defRPr/>
            </a:lvl2pPr>
            <a:lvl3pPr marL="457200" indent="0">
              <a:buNone/>
              <a:defRPr/>
            </a:lvl3pPr>
            <a:lvl4pPr marL="630238" indent="0">
              <a:buNone/>
              <a:defRPr/>
            </a:lvl4pPr>
            <a:lvl5pPr marL="801687" indent="0">
              <a:buNone/>
              <a:defRPr/>
            </a:lvl5pPr>
          </a:lstStyle>
          <a:p>
            <a:pPr lvl="0"/>
            <a:r>
              <a:rPr lang="en-US" dirty="0" smtClean="0"/>
              <a:t>Code – Courier – 28pt</a:t>
            </a:r>
          </a:p>
          <a:p>
            <a:pPr lvl="0"/>
            <a:r>
              <a:rPr lang="en-US" dirty="0" smtClean="0"/>
              <a:t>Code – Courier – 28pt</a:t>
            </a:r>
          </a:p>
          <a:p>
            <a:pPr lvl="0"/>
            <a:r>
              <a:rPr lang="en-US" dirty="0" smtClean="0"/>
              <a:t>Code – Courier – 28pt</a:t>
            </a:r>
          </a:p>
          <a:p>
            <a:pPr lvl="0"/>
            <a:r>
              <a:rPr lang="en-US" dirty="0" smtClean="0"/>
              <a:t>Code – Courier – 28pt</a:t>
            </a:r>
          </a:p>
          <a:p>
            <a:pPr lvl="0"/>
            <a:r>
              <a:rPr lang="en-US" dirty="0" smtClean="0"/>
              <a:t>Code – Courier – 28pt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457200" y="3931920"/>
            <a:ext cx="11201400" cy="258775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6068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xmlns:p14="http://schemas.microsoft.com/office/powerpoint/2010/main"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2">
            <p:tnLst>
              <p:par>
                <p:cTn xmlns:p14="http://schemas.microsoft.com/office/powerpoint/2010/main"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xmlns:p14="http://schemas.microsoft.com/office/powerpoint/2010/main"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4">
            <p:tnLst>
              <p:par>
                <p:cTn xmlns:p14="http://schemas.microsoft.com/office/powerpoint/2010/main"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5">
            <p:tnLst>
              <p:par>
                <p:cTn xmlns:p14="http://schemas.microsoft.com/office/powerpoint/2010/main"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dify Fil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Modify File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98914" y="1033272"/>
            <a:ext cx="889000" cy="889000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1080231" y="1143000"/>
            <a:ext cx="3108431" cy="461665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r>
              <a:rPr lang="en-US" sz="2400" b="1" u="none" kern="1200" baseline="0" dirty="0" smtClean="0">
                <a:solidFill>
                  <a:schemeClr val="tx1"/>
                </a:solidFill>
                <a:latin typeface="Courier"/>
                <a:ea typeface="+mn-ea"/>
                <a:cs typeface="Courier"/>
              </a:rPr>
              <a:t>OPEN IN EDITOR:</a:t>
            </a:r>
            <a:endParaRPr lang="en-US" sz="2400" b="1" dirty="0">
              <a:latin typeface="Courier"/>
              <a:cs typeface="Courier"/>
            </a:endParaRPr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199" y="1837944"/>
            <a:ext cx="11201400" cy="4471416"/>
          </a:xfrm>
          <a:ln>
            <a:solidFill>
              <a:schemeClr val="tx1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Three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Four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4968875" y="6350000"/>
            <a:ext cx="191233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b="1" i="0" dirty="0" smtClean="0">
                <a:solidFill>
                  <a:schemeClr val="accent3">
                    <a:lumMod val="50000"/>
                  </a:schemeClr>
                </a:solidFill>
                <a:latin typeface="Courier"/>
                <a:cs typeface="Courier"/>
              </a:rPr>
              <a:t>SAVE FILE!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3946283" y="1143000"/>
            <a:ext cx="7718178" cy="457200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61477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dify File with Filename Revea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600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Modify File with Filename Reveal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98914" y="1033272"/>
            <a:ext cx="889000" cy="889000"/>
          </a:xfrm>
          <a:prstGeom prst="rect">
            <a:avLst/>
          </a:prstGeom>
        </p:spPr>
      </p:pic>
      <p:sp>
        <p:nvSpPr>
          <p:cNvPr id="7" name="TextBox 6"/>
          <p:cNvSpPr txBox="1"/>
          <p:nvPr userDrawn="1"/>
        </p:nvSpPr>
        <p:spPr>
          <a:xfrm>
            <a:off x="4968875" y="6350000"/>
            <a:ext cx="191233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b="1" i="0" dirty="0" smtClean="0">
                <a:solidFill>
                  <a:schemeClr val="accent3">
                    <a:lumMod val="50000"/>
                  </a:schemeClr>
                </a:solidFill>
                <a:latin typeface="Courier"/>
                <a:cs typeface="Courier"/>
              </a:rPr>
              <a:t>SAVE FILE!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1080231" y="1143000"/>
            <a:ext cx="3108431" cy="461665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r>
              <a:rPr lang="en-US" sz="2400" b="1" u="none" kern="1200" baseline="0" dirty="0" smtClean="0">
                <a:solidFill>
                  <a:schemeClr val="tx1"/>
                </a:solidFill>
                <a:latin typeface="Courier"/>
                <a:ea typeface="+mn-ea"/>
                <a:cs typeface="Courier"/>
              </a:rPr>
              <a:t>OPEN IN EDITOR:</a:t>
            </a:r>
            <a:endParaRPr lang="en-US" sz="2400" b="1" dirty="0">
              <a:latin typeface="Courier"/>
              <a:cs typeface="Courier"/>
            </a:endParaRP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199" y="1837944"/>
            <a:ext cx="11201400" cy="4471416"/>
          </a:xfrm>
          <a:ln>
            <a:solidFill>
              <a:schemeClr val="tx1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Three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Four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3946283" y="1143000"/>
            <a:ext cx="7718178" cy="457200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73811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>
        <p:tmplLst>
          <p:tmpl lvl="1">
            <p:tnLst>
              <p:par>
                <p:cTn xmlns:p14="http://schemas.microsoft.com/office/powerpoint/2010/main" presetID="2" presetClass="entr" presetSubtype="2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dify File with Bullets Be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Modify File with Bullets Below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457200" y="4215384"/>
            <a:ext cx="11201400" cy="2194560"/>
          </a:xfrm>
        </p:spPr>
        <p:txBody>
          <a:bodyPr/>
          <a:lstStyle>
            <a:lvl1pPr>
              <a:defRPr sz="4000"/>
            </a:lvl1pPr>
            <a:lvl2pPr>
              <a:defRPr sz="3600"/>
            </a:lvl2pPr>
            <a:lvl3pPr>
              <a:defRPr sz="3200"/>
            </a:lvl3pPr>
            <a:lvl4pPr>
              <a:defRPr sz="28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8914" y="1033272"/>
            <a:ext cx="889000" cy="889000"/>
          </a:xfrm>
          <a:prstGeom prst="rect">
            <a:avLst/>
          </a:prstGeom>
        </p:spPr>
      </p:pic>
      <p:sp>
        <p:nvSpPr>
          <p:cNvPr id="1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199" y="1837944"/>
            <a:ext cx="11201400" cy="2194560"/>
          </a:xfrm>
          <a:ln>
            <a:solidFill>
              <a:schemeClr val="tx1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Three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Four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4968875" y="6345936"/>
            <a:ext cx="191233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b="1" i="0" dirty="0" smtClean="0">
                <a:solidFill>
                  <a:schemeClr val="accent3">
                    <a:lumMod val="50000"/>
                  </a:schemeClr>
                </a:solidFill>
                <a:latin typeface="Courier"/>
                <a:cs typeface="Courier"/>
              </a:rPr>
              <a:t>SAVE FILE!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1080231" y="1143000"/>
            <a:ext cx="3108431" cy="461665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r>
              <a:rPr lang="en-US" sz="2400" b="1" u="none" kern="1200" baseline="0" dirty="0" smtClean="0">
                <a:solidFill>
                  <a:schemeClr val="tx1"/>
                </a:solidFill>
                <a:latin typeface="Courier"/>
                <a:ea typeface="+mn-ea"/>
                <a:cs typeface="Courier"/>
              </a:rPr>
              <a:t>OPEN IN EDITOR:</a:t>
            </a:r>
            <a:endParaRPr lang="en-US" sz="2400" b="1" dirty="0">
              <a:latin typeface="Courier"/>
              <a:cs typeface="Courier"/>
            </a:endParaRP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946283" y="1143000"/>
            <a:ext cx="7718178" cy="457200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7444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dify File with Bullets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600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Modify File with Bullets Left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181344" y="1837944"/>
            <a:ext cx="5486400" cy="4471416"/>
          </a:xfrm>
          <a:ln cap="sq">
            <a:solidFill>
              <a:schemeClr val="tx1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Courier New"/>
                <a:cs typeface="Courier New"/>
              </a:defRPr>
            </a:lvl1pPr>
            <a:lvl2pPr marL="231775" indent="0">
              <a:buNone/>
              <a:defRPr/>
            </a:lvl2pPr>
            <a:lvl3pPr marL="457200" indent="0">
              <a:buNone/>
              <a:defRPr/>
            </a:lvl3pPr>
            <a:lvl4pPr marL="630238" indent="0">
              <a:buNone/>
              <a:defRPr/>
            </a:lvl4pPr>
            <a:lvl5pPr marL="801687" indent="0">
              <a:buNone/>
              <a:defRPr/>
            </a:lvl5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Three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Four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457200" y="1837944"/>
            <a:ext cx="5486400" cy="4471416"/>
          </a:xfrm>
        </p:spPr>
        <p:txBody>
          <a:bodyPr/>
          <a:lstStyle>
            <a:lvl1pPr>
              <a:defRPr sz="4000"/>
            </a:lvl1pPr>
            <a:lvl2pPr>
              <a:defRPr sz="3600"/>
            </a:lvl2pPr>
            <a:lvl3pPr>
              <a:defRPr sz="3200"/>
            </a:lvl3pPr>
            <a:lvl4pPr>
              <a:defRPr sz="28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8914" y="1033272"/>
            <a:ext cx="889000" cy="889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1080231" y="1143000"/>
            <a:ext cx="3108431" cy="461665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r>
              <a:rPr lang="en-US" sz="2400" b="1" u="none" kern="1200" baseline="0" dirty="0" smtClean="0">
                <a:solidFill>
                  <a:schemeClr val="tx1"/>
                </a:solidFill>
                <a:latin typeface="Courier"/>
                <a:ea typeface="+mn-ea"/>
                <a:cs typeface="Courier"/>
              </a:rPr>
              <a:t>OPEN IN EDITOR:</a:t>
            </a:r>
            <a:endParaRPr lang="en-US" sz="2400" b="1" dirty="0">
              <a:latin typeface="Courier"/>
              <a:cs typeface="Courier"/>
            </a:endParaRP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946283" y="1143000"/>
            <a:ext cx="7718178" cy="457200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3589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with Comma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457200" y="1143000"/>
            <a:ext cx="11201400" cy="795528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  <a:prstDash val="dash"/>
          </a:ln>
        </p:spPr>
        <p:txBody>
          <a:bodyPr wrap="square" lIns="91440" tIns="45720" rIns="91440" bIns="45720" rtlCol="0">
            <a:noAutofit/>
          </a:bodyPr>
          <a:lstStyle/>
          <a:p>
            <a:r>
              <a:rPr lang="en-US" sz="4000" dirty="0" smtClean="0">
                <a:solidFill>
                  <a:srgbClr val="FFFFFF"/>
                </a:solidFill>
                <a:latin typeface="Courier"/>
                <a:cs typeface="Courier"/>
              </a:rPr>
              <a:t>$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 hasCustomPrompt="1"/>
          </p:nvPr>
        </p:nvSpPr>
        <p:spPr>
          <a:xfrm>
            <a:off x="457200" y="2011680"/>
            <a:ext cx="11201400" cy="4297680"/>
          </a:xfrm>
          <a:solidFill>
            <a:schemeClr val="tx2"/>
          </a:solidFill>
          <a:ln>
            <a:solidFill>
              <a:schemeClr val="tx1"/>
            </a:solidFill>
            <a:prstDash val="dash"/>
          </a:ln>
        </p:spPr>
        <p:txBody>
          <a:bodyPr lIns="91440" tIns="45720" rIns="91440" bIns="45720" anchor="t" anchorCtr="0"/>
          <a:lstStyle>
            <a:lvl1pPr marL="0" indent="0">
              <a:buNone/>
              <a:defRPr>
                <a:solidFill>
                  <a:schemeClr val="bg1"/>
                </a:solidFill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$ Body Level One</a:t>
            </a:r>
          </a:p>
          <a:p>
            <a:pPr lvl="0"/>
            <a:r>
              <a:rPr lang="en-US" dirty="0" smtClean="0"/>
              <a:t>$ Body Level Two</a:t>
            </a:r>
          </a:p>
          <a:p>
            <a:pPr lvl="0"/>
            <a:r>
              <a:rPr lang="en-US" dirty="0" smtClean="0"/>
              <a:t>$ Body Level Three</a:t>
            </a:r>
          </a:p>
          <a:p>
            <a:pPr lvl="0"/>
            <a:r>
              <a:rPr lang="en-US" dirty="0" smtClean="0"/>
              <a:t>$ Body Level Four</a:t>
            </a:r>
          </a:p>
          <a:p>
            <a:pPr lvl="0"/>
            <a:r>
              <a:rPr lang="en-US" dirty="0" smtClean="0"/>
              <a:t>$ Body Level Five</a:t>
            </a:r>
            <a:endParaRPr lang="en-US" dirty="0"/>
          </a:p>
        </p:txBody>
      </p:sp>
      <p:sp>
        <p:nvSpPr>
          <p:cNvPr id="6" name="Title 2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4400" dirty="0"/>
            </a:lvl1pPr>
          </a:lstStyle>
          <a:p>
            <a:pPr lvl="0"/>
            <a:r>
              <a:rPr lang="en-US" dirty="0" smtClean="0"/>
              <a:t>Code with Command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 hasCustomPrompt="1"/>
          </p:nvPr>
        </p:nvSpPr>
        <p:spPr>
          <a:xfrm>
            <a:off x="1054341" y="1225296"/>
            <a:ext cx="10571163" cy="547077"/>
          </a:xfrm>
        </p:spPr>
        <p:txBody>
          <a:bodyPr lIns="91440" tIns="0" rIns="91440" bIns="0"/>
          <a:lstStyle>
            <a:lvl1pPr marL="0" indent="0">
              <a:buNone/>
              <a:defRPr sz="4000" b="0" baseline="0">
                <a:solidFill>
                  <a:srgbClr val="FFFFFF"/>
                </a:solidFill>
                <a:latin typeface="Courier New"/>
                <a:cs typeface="Courier New"/>
              </a:defRPr>
            </a:lvl1pPr>
            <a:lvl2pPr>
              <a:defRPr sz="4000">
                <a:latin typeface="Courier"/>
                <a:cs typeface="Courier"/>
              </a:defRPr>
            </a:lvl2pPr>
            <a:lvl3pPr>
              <a:defRPr sz="4000">
                <a:latin typeface="Courier"/>
                <a:cs typeface="Courier"/>
              </a:defRPr>
            </a:lvl3pPr>
            <a:lvl4pPr>
              <a:defRPr sz="4000">
                <a:latin typeface="Courier"/>
                <a:cs typeface="Courier"/>
              </a:defRPr>
            </a:lvl4pPr>
            <a:lvl5pPr>
              <a:defRPr sz="4000">
                <a:latin typeface="Courier"/>
                <a:cs typeface="Courier"/>
              </a:defRPr>
            </a:lvl5pPr>
          </a:lstStyle>
          <a:p>
            <a:pPr lvl="0"/>
            <a:r>
              <a:rPr lang="en-US" dirty="0" smtClean="0"/>
              <a:t>Enter Command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4644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 - Creative Commons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44022"/>
            <a:ext cx="8229600" cy="1003163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0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Presentation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3011686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0"/>
          </p:nvPr>
        </p:nvSpPr>
        <p:spPr bwMode="white">
          <a:xfrm>
            <a:off x="2260314" y="3507225"/>
            <a:ext cx="8229600" cy="553998"/>
          </a:xfrm>
        </p:spPr>
        <p:txBody>
          <a:bodyPr wrap="square" lIns="91440" tIns="91440" rIns="91440" bIns="91440">
            <a:normAutofit/>
          </a:bodyPr>
          <a:lstStyle>
            <a:lvl1pPr marL="0" indent="0">
              <a:buNone/>
              <a:defRPr sz="2400" b="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231775" indent="0">
              <a:buNone/>
              <a:defRPr sz="1600" b="1"/>
            </a:lvl2pPr>
            <a:lvl3pPr marL="457200" indent="0">
              <a:buNone/>
              <a:defRPr sz="1600" b="1"/>
            </a:lvl3pPr>
            <a:lvl4pPr marL="630238" indent="0">
              <a:buNone/>
              <a:defRPr sz="1600" b="1"/>
            </a:lvl4pPr>
            <a:lvl5pPr marL="801687" indent="0"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22413" y="6673334"/>
            <a:ext cx="500530" cy="184666"/>
          </a:xfrm>
          <a:prstGeom prst="rect">
            <a:avLst/>
          </a:prstGeom>
          <a:noFill/>
          <a:ln w="3175" cmpd="sng">
            <a:noFill/>
          </a:ln>
        </p:spPr>
        <p:txBody>
          <a:bodyPr wrap="none" lIns="0" tIns="0" rIns="0" bIns="0" rtlCol="0">
            <a:normAutofit/>
          </a:bodyPr>
          <a:lstStyle/>
          <a:p>
            <a:r>
              <a:rPr lang="en-US" sz="1000" dirty="0" smtClean="0">
                <a:solidFill>
                  <a:schemeClr val="accent3">
                    <a:lumMod val="50000"/>
                  </a:schemeClr>
                </a:solidFill>
                <a:latin typeface="+mn-lt"/>
                <a:cs typeface="Courier"/>
              </a:rPr>
              <a:t>v0.1.0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3790459" y="6336158"/>
            <a:ext cx="457200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</a:rPr>
              <a:t>Chef Fundamentals by 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  <a:hlinkClick r:id="rId3"/>
              </a:rPr>
              <a:t>Chef Software, Inc.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</a:rPr>
              <a:t> is licensed under a 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  <a:hlinkClick r:id="rId4"/>
              </a:rPr>
              <a:t>Creative Commons Attribution-ShareAlike 4.0 International License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</a:rPr>
              <a:t>.</a:t>
            </a:r>
          </a:p>
        </p:txBody>
      </p:sp>
      <p:pic>
        <p:nvPicPr>
          <p:cNvPr id="7" name="Picture 6" descr="by-sa.png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73700" y="5870331"/>
            <a:ext cx="1228344" cy="429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042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with Command Rev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457200" y="1143000"/>
            <a:ext cx="11201400" cy="795528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  <a:prstDash val="dash"/>
          </a:ln>
        </p:spPr>
        <p:txBody>
          <a:bodyPr wrap="square" lIns="91440" tIns="45720" rIns="91440" bIns="45720" rtlCol="0">
            <a:noAutofit/>
          </a:bodyPr>
          <a:lstStyle/>
          <a:p>
            <a:r>
              <a:rPr lang="en-US" sz="4000" dirty="0" smtClean="0">
                <a:solidFill>
                  <a:srgbClr val="FFFFFF"/>
                </a:solidFill>
                <a:latin typeface="Courier"/>
                <a:cs typeface="Courier"/>
              </a:rPr>
              <a:t>$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 hasCustomPrompt="1"/>
          </p:nvPr>
        </p:nvSpPr>
        <p:spPr>
          <a:xfrm>
            <a:off x="457200" y="2011680"/>
            <a:ext cx="11201400" cy="4297680"/>
          </a:xfrm>
          <a:solidFill>
            <a:schemeClr val="tx2"/>
          </a:solidFill>
          <a:ln>
            <a:solidFill>
              <a:schemeClr val="tx1"/>
            </a:solidFill>
            <a:prstDash val="dash"/>
          </a:ln>
        </p:spPr>
        <p:txBody>
          <a:bodyPr lIns="91440" tIns="45720" rIns="91440" bIns="45720" anchor="t" anchorCtr="0"/>
          <a:lstStyle>
            <a:lvl1pPr marL="0" indent="0">
              <a:buNone/>
              <a:defRPr>
                <a:solidFill>
                  <a:schemeClr val="bg1"/>
                </a:solidFill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$ Body Level One</a:t>
            </a:r>
          </a:p>
          <a:p>
            <a:pPr lvl="0"/>
            <a:r>
              <a:rPr lang="en-US" dirty="0" smtClean="0"/>
              <a:t>$ Body Level Two</a:t>
            </a:r>
          </a:p>
          <a:p>
            <a:pPr lvl="0"/>
            <a:r>
              <a:rPr lang="en-US" dirty="0" smtClean="0"/>
              <a:t>$ Body Level Three</a:t>
            </a:r>
          </a:p>
          <a:p>
            <a:pPr lvl="0"/>
            <a:r>
              <a:rPr lang="en-US" dirty="0" smtClean="0"/>
              <a:t>$ Body Level Four</a:t>
            </a:r>
          </a:p>
          <a:p>
            <a:pPr lvl="0"/>
            <a:r>
              <a:rPr lang="en-US" dirty="0" smtClean="0"/>
              <a:t>$ Body Level Five</a:t>
            </a:r>
            <a:endParaRPr lang="en-US" dirty="0"/>
          </a:p>
        </p:txBody>
      </p:sp>
      <p:sp>
        <p:nvSpPr>
          <p:cNvPr id="6" name="Title 2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4400" dirty="0"/>
            </a:lvl1pPr>
          </a:lstStyle>
          <a:p>
            <a:pPr lvl="0"/>
            <a:r>
              <a:rPr lang="en-US" dirty="0" smtClean="0"/>
              <a:t>Code with Command Reveal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 hasCustomPrompt="1"/>
          </p:nvPr>
        </p:nvSpPr>
        <p:spPr>
          <a:xfrm>
            <a:off x="1054341" y="1225296"/>
            <a:ext cx="10571163" cy="547077"/>
          </a:xfrm>
        </p:spPr>
        <p:txBody>
          <a:bodyPr lIns="91440" tIns="0" rIns="91440" bIns="0"/>
          <a:lstStyle>
            <a:lvl1pPr marL="0" indent="0">
              <a:buNone/>
              <a:defRPr sz="4000" baseline="0">
                <a:solidFill>
                  <a:srgbClr val="FFFFFF"/>
                </a:solidFill>
                <a:latin typeface="Courier New"/>
                <a:cs typeface="Courier New"/>
              </a:defRPr>
            </a:lvl1pPr>
            <a:lvl2pPr>
              <a:defRPr sz="4000">
                <a:latin typeface="Courier"/>
                <a:cs typeface="Courier"/>
              </a:defRPr>
            </a:lvl2pPr>
            <a:lvl3pPr>
              <a:defRPr sz="4000">
                <a:latin typeface="Courier"/>
                <a:cs typeface="Courier"/>
              </a:defRPr>
            </a:lvl3pPr>
            <a:lvl4pPr>
              <a:defRPr sz="4000">
                <a:latin typeface="Courier"/>
                <a:cs typeface="Courier"/>
              </a:defRPr>
            </a:lvl4pPr>
            <a:lvl5pPr>
              <a:defRPr sz="4000">
                <a:latin typeface="Courier"/>
                <a:cs typeface="Courier"/>
              </a:defRPr>
            </a:lvl5pPr>
          </a:lstStyle>
          <a:p>
            <a:pPr lvl="0"/>
            <a:r>
              <a:rPr lang="en-US" dirty="0" smtClean="0"/>
              <a:t>Enter Command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0305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xmlns:p14="http://schemas.microsoft.com/office/powerpoint/2010/main" presetID="2" presetClass="entr" presetSubtype="2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and Outpu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1" hasCustomPrompt="1"/>
          </p:nvPr>
        </p:nvSpPr>
        <p:spPr>
          <a:xfrm>
            <a:off x="457200" y="1143000"/>
            <a:ext cx="11201400" cy="5257800"/>
          </a:xfrm>
          <a:solidFill>
            <a:schemeClr val="tx2"/>
          </a:solidFill>
          <a:ln>
            <a:solidFill>
              <a:schemeClr val="tx1"/>
            </a:solidFill>
            <a:prstDash val="dash"/>
          </a:ln>
        </p:spPr>
        <p:txBody>
          <a:bodyPr lIns="91440" tIns="45720" rIns="91440" bIns="45720" anchor="t" anchorCtr="0">
            <a:normAutofit/>
          </a:bodyPr>
          <a:lstStyle>
            <a:lvl1pPr marL="0" indent="0">
              <a:buNone/>
              <a:defRPr>
                <a:solidFill>
                  <a:schemeClr val="bg1"/>
                </a:solidFill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$ Body Level One</a:t>
            </a:r>
          </a:p>
          <a:p>
            <a:pPr lvl="0"/>
            <a:r>
              <a:rPr lang="en-US" dirty="0" smtClean="0"/>
              <a:t>$ Body Level Two</a:t>
            </a:r>
          </a:p>
          <a:p>
            <a:pPr lvl="0"/>
            <a:r>
              <a:rPr lang="en-US" dirty="0" smtClean="0"/>
              <a:t>$ Body Level Three</a:t>
            </a:r>
          </a:p>
          <a:p>
            <a:pPr lvl="0"/>
            <a:r>
              <a:rPr lang="en-US" dirty="0" smtClean="0"/>
              <a:t>$ Body Level Four</a:t>
            </a:r>
          </a:p>
          <a:p>
            <a:pPr lvl="0"/>
            <a:r>
              <a:rPr lang="en-US" dirty="0" smtClean="0"/>
              <a:t>$ Body Level Five</a:t>
            </a:r>
            <a:endParaRPr lang="en-US" dirty="0"/>
          </a:p>
        </p:txBody>
      </p:sp>
      <p:sp>
        <p:nvSpPr>
          <p:cNvPr id="6" name="Title 2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4400" dirty="0"/>
            </a:lvl1pPr>
          </a:lstStyle>
          <a:p>
            <a:pPr lvl="0"/>
            <a:r>
              <a:rPr lang="en-US" dirty="0" smtClean="0"/>
              <a:t>Command Output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3193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Title Only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5145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Title and Image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57200" y="1143000"/>
            <a:ext cx="11201400" cy="5257800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 hasCustomPrompt="1"/>
          </p:nvPr>
        </p:nvSpPr>
        <p:spPr>
          <a:xfrm>
            <a:off x="4591050" y="6564313"/>
            <a:ext cx="3028950" cy="293687"/>
          </a:xfrm>
        </p:spPr>
        <p:txBody>
          <a:bodyPr wrap="none">
            <a:normAutofit/>
          </a:bodyPr>
          <a:lstStyle>
            <a:lvl1pPr marL="0" indent="0" algn="ctr">
              <a:buNone/>
              <a:defRPr sz="1000" baseline="0">
                <a:solidFill>
                  <a:schemeClr val="tx1"/>
                </a:solidFill>
              </a:defRPr>
            </a:lvl1pPr>
            <a:lvl2pPr marL="231775" indent="0">
              <a:buNone/>
              <a:defRPr/>
            </a:lvl2pPr>
            <a:lvl3pPr marL="457200" indent="0">
              <a:buNone/>
              <a:defRPr/>
            </a:lvl3pPr>
            <a:lvl4pPr marL="630238" indent="0">
              <a:buNone/>
              <a:defRPr/>
            </a:lvl4pPr>
            <a:lvl5pPr marL="801687" indent="0">
              <a:buNone/>
              <a:defRPr/>
            </a:lvl5pPr>
          </a:lstStyle>
          <a:p>
            <a:pPr lvl="0"/>
            <a:r>
              <a:rPr lang="en-US" dirty="0" smtClean="0"/>
              <a:t>Source URL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473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Me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Title and Media</a:t>
            </a:r>
            <a:endParaRPr lang="en-US" dirty="0"/>
          </a:p>
        </p:txBody>
      </p:sp>
      <p:sp>
        <p:nvSpPr>
          <p:cNvPr id="5" name="Media Placeholder 4"/>
          <p:cNvSpPr>
            <a:spLocks noGrp="1"/>
          </p:cNvSpPr>
          <p:nvPr>
            <p:ph type="media" sz="quarter" idx="10"/>
          </p:nvPr>
        </p:nvSpPr>
        <p:spPr>
          <a:xfrm>
            <a:off x="457200" y="1143000"/>
            <a:ext cx="11201400" cy="5257800"/>
          </a:xfrm>
        </p:spPr>
        <p:txBody>
          <a:bodyPr/>
          <a:lstStyle/>
          <a:p>
            <a:r>
              <a:rPr lang="en-US" smtClean="0"/>
              <a:t>Click icon to add media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 hasCustomPrompt="1"/>
          </p:nvPr>
        </p:nvSpPr>
        <p:spPr>
          <a:xfrm>
            <a:off x="4591050" y="6564313"/>
            <a:ext cx="3028950" cy="293687"/>
          </a:xfrm>
        </p:spPr>
        <p:txBody>
          <a:bodyPr wrap="none">
            <a:normAutofit/>
          </a:bodyPr>
          <a:lstStyle>
            <a:lvl1pPr marL="0" indent="0" algn="ctr">
              <a:buNone/>
              <a:defRPr sz="1000" baseline="0">
                <a:solidFill>
                  <a:schemeClr val="tx1"/>
                </a:solidFill>
              </a:defRPr>
            </a:lvl1pPr>
            <a:lvl2pPr marL="231775" indent="0">
              <a:buNone/>
              <a:defRPr/>
            </a:lvl2pPr>
            <a:lvl3pPr marL="457200" indent="0">
              <a:buNone/>
              <a:defRPr/>
            </a:lvl3pPr>
            <a:lvl4pPr marL="630238" indent="0">
              <a:buNone/>
              <a:defRPr/>
            </a:lvl4pPr>
            <a:lvl5pPr marL="801687" indent="0">
              <a:buNone/>
              <a:defRPr/>
            </a:lvl5pPr>
          </a:lstStyle>
          <a:p>
            <a:pPr lvl="0"/>
            <a:r>
              <a:rPr lang="en-US" dirty="0" smtClean="0"/>
              <a:t>Source URL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7684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07466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a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91000" y="1355416"/>
            <a:ext cx="3809999" cy="4147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681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Section Title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2588353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5" name="TextBox 4"/>
          <p:cNvSpPr txBox="1"/>
          <p:nvPr userDrawn="1"/>
        </p:nvSpPr>
        <p:spPr>
          <a:xfrm>
            <a:off x="22413" y="6673334"/>
            <a:ext cx="500530" cy="184666"/>
          </a:xfrm>
          <a:prstGeom prst="rect">
            <a:avLst/>
          </a:prstGeom>
          <a:noFill/>
          <a:ln w="3175" cmpd="sng">
            <a:noFill/>
          </a:ln>
        </p:spPr>
        <p:txBody>
          <a:bodyPr wrap="none" lIns="0" tIns="0" rIns="0" bIns="0" rtlCol="0">
            <a:normAutofit/>
          </a:bodyPr>
          <a:lstStyle/>
          <a:p>
            <a:r>
              <a:rPr lang="en-US" sz="1000" dirty="0" smtClean="0">
                <a:solidFill>
                  <a:schemeClr val="accent3">
                    <a:lumMod val="50000"/>
                  </a:schemeClr>
                </a:solidFill>
                <a:latin typeface="+mn-lt"/>
                <a:cs typeface="Courier"/>
              </a:rPr>
              <a:t>v0.1.0</a:t>
            </a:r>
          </a:p>
        </p:txBody>
      </p:sp>
    </p:spTree>
    <p:extLst>
      <p:ext uri="{BB962C8B-B14F-4D97-AF65-F5344CB8AC3E}">
        <p14:creationId xmlns:p14="http://schemas.microsoft.com/office/powerpoint/2010/main" val="4265897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 with Licens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Section Title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2588353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5" name="TextBox 4"/>
          <p:cNvSpPr txBox="1"/>
          <p:nvPr userDrawn="1"/>
        </p:nvSpPr>
        <p:spPr>
          <a:xfrm>
            <a:off x="22413" y="6673334"/>
            <a:ext cx="500530" cy="184666"/>
          </a:xfrm>
          <a:prstGeom prst="rect">
            <a:avLst/>
          </a:prstGeom>
          <a:noFill/>
          <a:ln w="3175" cmpd="sng">
            <a:noFill/>
          </a:ln>
        </p:spPr>
        <p:txBody>
          <a:bodyPr wrap="none" lIns="0" tIns="0" rIns="0" bIns="0" rtlCol="0">
            <a:normAutofit/>
          </a:bodyPr>
          <a:lstStyle/>
          <a:p>
            <a:r>
              <a:rPr lang="en-US" sz="1000" dirty="0" smtClean="0">
                <a:solidFill>
                  <a:schemeClr val="accent3">
                    <a:lumMod val="50000"/>
                  </a:schemeClr>
                </a:solidFill>
                <a:latin typeface="+mn-lt"/>
                <a:cs typeface="Courier"/>
              </a:rPr>
              <a:t>v0.1.0</a:t>
            </a:r>
          </a:p>
        </p:txBody>
      </p:sp>
      <p:pic>
        <p:nvPicPr>
          <p:cNvPr id="8" name="Picture 7" descr="by-sa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56922" y="6601923"/>
            <a:ext cx="645121" cy="225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338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Bullets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57200" y="1143000"/>
            <a:ext cx="11201400" cy="5257800"/>
          </a:xfrm>
        </p:spPr>
        <p:txBody>
          <a:bodyPr>
            <a:noAutofit/>
          </a:bodyPr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2862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s 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600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Bullets Split</a:t>
            </a:r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57200" y="1143000"/>
            <a:ext cx="5486400" cy="5257800"/>
          </a:xfrm>
        </p:spPr>
        <p:txBody>
          <a:bodyPr>
            <a:noAutofit/>
          </a:bodyPr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6181344" y="1143000"/>
            <a:ext cx="5486400" cy="5257800"/>
          </a:xfrm>
        </p:spPr>
        <p:txBody>
          <a:bodyPr>
            <a:noAutofit/>
          </a:bodyPr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000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s with Code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600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Bullets with Code on Right</a:t>
            </a:r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57200" y="1143000"/>
            <a:ext cx="5486400" cy="5257800"/>
          </a:xfrm>
        </p:spPr>
        <p:txBody>
          <a:bodyPr>
            <a:noAutofit/>
          </a:bodyPr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6181344" y="1143000"/>
            <a:ext cx="5486400" cy="5257800"/>
          </a:xfrm>
          <a:ln>
            <a:solidFill>
              <a:schemeClr val="tx1"/>
            </a:solidFill>
            <a:prstDash val="dash"/>
          </a:ln>
        </p:spPr>
        <p:txBody>
          <a:bodyPr lIns="91440" tIns="0" rIns="91440">
            <a:normAutofit/>
          </a:bodyPr>
          <a:lstStyle>
            <a:lvl1pPr marL="0" indent="0">
              <a:buNone/>
              <a:defRPr sz="2800">
                <a:latin typeface="Courier New"/>
                <a:cs typeface="Courier New"/>
              </a:defRPr>
            </a:lvl1pPr>
            <a:lvl2pPr marL="231775" indent="0">
              <a:buNone/>
              <a:defRPr>
                <a:latin typeface="Courier"/>
                <a:cs typeface="Courier"/>
              </a:defRPr>
            </a:lvl2pPr>
            <a:lvl3pPr marL="457200" indent="0">
              <a:buNone/>
              <a:defRPr>
                <a:latin typeface="Courier"/>
                <a:cs typeface="Courier"/>
              </a:defRPr>
            </a:lvl3pPr>
            <a:lvl4pPr marL="630238" indent="0">
              <a:buNone/>
              <a:defRPr>
                <a:latin typeface="Courier"/>
                <a:cs typeface="Courier"/>
              </a:defRPr>
            </a:lvl4pPr>
            <a:lvl5pPr marL="801687" indent="0">
              <a:buNone/>
              <a:defRPr>
                <a:latin typeface="Courier"/>
                <a:cs typeface="Courier"/>
              </a:defRPr>
            </a:lvl5pPr>
          </a:lstStyle>
          <a:p>
            <a:pPr lvl="0"/>
            <a:r>
              <a:rPr lang="en-US" dirty="0" smtClean="0"/>
              <a:t>Code</a:t>
            </a:r>
          </a:p>
          <a:p>
            <a:pPr lvl="0"/>
            <a:r>
              <a:rPr lang="en-US" dirty="0" smtClean="0"/>
              <a:t>Code</a:t>
            </a:r>
          </a:p>
          <a:p>
            <a:pPr lvl="0"/>
            <a:r>
              <a:rPr lang="en-US" dirty="0" smtClean="0"/>
              <a:t>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4782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with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600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Bullets with Image Right</a:t>
            </a:r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57200" y="1143000"/>
            <a:ext cx="5486400" cy="5257800"/>
          </a:xfrm>
        </p:spPr>
        <p:txBody>
          <a:bodyPr>
            <a:noAutofit/>
          </a:bodyPr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6181344" y="1143000"/>
            <a:ext cx="5486400" cy="52578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2" hasCustomPrompt="1"/>
          </p:nvPr>
        </p:nvSpPr>
        <p:spPr>
          <a:xfrm>
            <a:off x="7413408" y="6564313"/>
            <a:ext cx="3028950" cy="293687"/>
          </a:xfrm>
        </p:spPr>
        <p:txBody>
          <a:bodyPr wrap="none">
            <a:normAutofit/>
          </a:bodyPr>
          <a:lstStyle>
            <a:lvl1pPr marL="0" indent="0" algn="ctr">
              <a:buNone/>
              <a:defRPr sz="1000" baseline="0">
                <a:solidFill>
                  <a:schemeClr val="tx1"/>
                </a:solidFill>
              </a:defRPr>
            </a:lvl1pPr>
            <a:lvl2pPr marL="231775" indent="0">
              <a:buNone/>
              <a:defRPr/>
            </a:lvl2pPr>
            <a:lvl3pPr marL="457200" indent="0">
              <a:buNone/>
              <a:defRPr/>
            </a:lvl3pPr>
            <a:lvl4pPr marL="630238" indent="0">
              <a:buNone/>
              <a:defRPr/>
            </a:lvl4pPr>
            <a:lvl5pPr marL="801687" indent="0">
              <a:buNone/>
              <a:defRPr/>
            </a:lvl5pPr>
          </a:lstStyle>
          <a:p>
            <a:pPr lvl="0"/>
            <a:r>
              <a:rPr lang="en-US" dirty="0" smtClean="0"/>
              <a:t>Source URL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114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with 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600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Bullets with Image Left</a:t>
            </a:r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81344" y="1143000"/>
            <a:ext cx="5486400" cy="5257800"/>
          </a:xfrm>
        </p:spPr>
        <p:txBody>
          <a:bodyPr>
            <a:noAutofit/>
          </a:bodyPr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 hasCustomPrompt="1"/>
          </p:nvPr>
        </p:nvSpPr>
        <p:spPr>
          <a:xfrm>
            <a:off x="1686372" y="6564313"/>
            <a:ext cx="3028950" cy="293687"/>
          </a:xfrm>
        </p:spPr>
        <p:txBody>
          <a:bodyPr wrap="none">
            <a:normAutofit/>
          </a:bodyPr>
          <a:lstStyle>
            <a:lvl1pPr marL="0" indent="0" algn="ctr">
              <a:buNone/>
              <a:defRPr sz="1000" baseline="0">
                <a:solidFill>
                  <a:schemeClr val="tx1"/>
                </a:solidFill>
              </a:defRPr>
            </a:lvl1pPr>
            <a:lvl2pPr marL="231775" indent="0">
              <a:buNone/>
              <a:defRPr/>
            </a:lvl2pPr>
            <a:lvl3pPr marL="457200" indent="0">
              <a:buNone/>
              <a:defRPr/>
            </a:lvl3pPr>
            <a:lvl4pPr marL="630238" indent="0">
              <a:buNone/>
              <a:defRPr/>
            </a:lvl4pPr>
            <a:lvl5pPr marL="801687" indent="0">
              <a:buNone/>
              <a:defRPr/>
            </a:lvl5pPr>
          </a:lstStyle>
          <a:p>
            <a:pPr lvl="0"/>
            <a:r>
              <a:rPr lang="en-US" dirty="0" smtClean="0"/>
              <a:t>Source URL</a:t>
            </a:r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457200" y="1143000"/>
            <a:ext cx="5486400" cy="52578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5859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theme" Target="../theme/theme1.xml"/><Relationship Id="rId28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white">
          <a:xfrm>
            <a:off x="457200" y="228600"/>
            <a:ext cx="11201400" cy="621792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r>
              <a:rPr lang="en-CA" dirty="0" smtClean="0"/>
              <a:t>Title Text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white">
          <a:xfrm>
            <a:off x="457200" y="1143000"/>
            <a:ext cx="11204223" cy="5257800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02983" y="6266319"/>
            <a:ext cx="574906" cy="563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862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26" r:id="rId3"/>
    <p:sldLayoutId id="2147483740" r:id="rId4"/>
    <p:sldLayoutId id="2147483720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  <p:sldLayoutId id="2147483724" r:id="rId12"/>
    <p:sldLayoutId id="2147483732" r:id="rId13"/>
    <p:sldLayoutId id="2147483756" r:id="rId14"/>
    <p:sldLayoutId id="2147483721" r:id="rId15"/>
    <p:sldLayoutId id="2147483733" r:id="rId16"/>
    <p:sldLayoutId id="2147483734" r:id="rId17"/>
    <p:sldLayoutId id="2147483735" r:id="rId18"/>
    <p:sldLayoutId id="2147483743" r:id="rId19"/>
    <p:sldLayoutId id="2147483744" r:id="rId20"/>
    <p:sldLayoutId id="2147483745" r:id="rId21"/>
    <p:sldLayoutId id="2147483746" r:id="rId22"/>
    <p:sldLayoutId id="2147483748" r:id="rId23"/>
    <p:sldLayoutId id="2147483749" r:id="rId24"/>
    <p:sldLayoutId id="2147483747" r:id="rId25"/>
    <p:sldLayoutId id="2147483723" r:id="rId2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hf sldNum="0" hdr="0" ftr="0" dt="0"/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lang="en-US" sz="4400" b="1" kern="1200" cap="none" spc="0" baseline="0" dirty="0" smtClean="0">
          <a:ln w="3175">
            <a:noFill/>
          </a:ln>
          <a:solidFill>
            <a:schemeClr val="accent1"/>
          </a:solidFill>
          <a:effectLst/>
          <a:latin typeface="+mj-lt"/>
          <a:ea typeface="+mn-ea"/>
          <a:cs typeface="Arial" charset="0"/>
        </a:defRPr>
      </a:lvl1pPr>
    </p:titleStyle>
    <p:bodyStyle>
      <a:lvl1pPr marL="231775" indent="-231775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Char char="•"/>
        <a:defRPr sz="40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1pPr>
      <a:lvl2pPr marL="457200" indent="-225425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Char char="•"/>
        <a:defRPr sz="36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2pPr>
      <a:lvl3pPr marL="630238" indent="-173038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Char char="•"/>
        <a:defRPr sz="32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3pPr>
      <a:lvl4pPr marL="801688" indent="-17145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Char char="•"/>
        <a:defRPr sz="28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4pPr>
      <a:lvl5pPr marL="974725" indent="-173038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Char char="•"/>
        <a:defRPr sz="24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5pPr>
      <a:lvl6pPr marL="2514499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288" userDrawn="1">
          <p15:clr>
            <a:srgbClr val="F26B43"/>
          </p15:clr>
        </p15:guide>
        <p15:guide id="4" orient="horz" pos="4032" userDrawn="1">
          <p15:clr>
            <a:srgbClr val="F26B43"/>
          </p15:clr>
        </p15:guide>
        <p15:guide id="5" pos="320" userDrawn="1">
          <p15:clr>
            <a:srgbClr val="F26B43"/>
          </p15:clr>
        </p15:guide>
        <p15:guide id="6" pos="7360" userDrawn="1">
          <p15:clr>
            <a:srgbClr val="F26B43"/>
          </p15:clr>
        </p15:guide>
        <p15:guide id="7" orient="horz" pos="864" userDrawn="1">
          <p15:clr>
            <a:srgbClr val="F26B43"/>
          </p15:clr>
        </p15:guide>
        <p15:guide id="8" orient="horz" pos="3576" userDrawn="1">
          <p15:clr>
            <a:srgbClr val="F26B43"/>
          </p15:clr>
        </p15:guide>
        <p15:guide id="9" orient="horz" pos="115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5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6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8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4" Type="http://schemas.openxmlformats.org/officeDocument/2006/relationships/image" Target="../media/image19.emf"/><Relationship Id="rId5" Type="http://schemas.openxmlformats.org/officeDocument/2006/relationships/image" Target="../media/image20.jpeg"/><Relationship Id="rId1" Type="http://schemas.openxmlformats.org/officeDocument/2006/relationships/slideLayout" Target="../slideLayouts/slideLayout22.xml"/><Relationship Id="rId2" Type="http://schemas.openxmlformats.org/officeDocument/2006/relationships/image" Target="../media/image17.emf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4" Type="http://schemas.openxmlformats.org/officeDocument/2006/relationships/image" Target="../media/image19.emf"/><Relationship Id="rId5" Type="http://schemas.openxmlformats.org/officeDocument/2006/relationships/image" Target="../media/image20.jpeg"/><Relationship Id="rId6" Type="http://schemas.openxmlformats.org/officeDocument/2006/relationships/image" Target="../media/image17.emf"/><Relationship Id="rId1" Type="http://schemas.openxmlformats.org/officeDocument/2006/relationships/slideLayout" Target="../slideLayouts/slideLayout22.xml"/><Relationship Id="rId2" Type="http://schemas.openxmlformats.org/officeDocument/2006/relationships/image" Target="../media/image21.emf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4" Type="http://schemas.openxmlformats.org/officeDocument/2006/relationships/image" Target="../media/image19.emf"/><Relationship Id="rId5" Type="http://schemas.openxmlformats.org/officeDocument/2006/relationships/image" Target="../media/image20.jpeg"/><Relationship Id="rId6" Type="http://schemas.openxmlformats.org/officeDocument/2006/relationships/image" Target="../media/image17.emf"/><Relationship Id="rId1" Type="http://schemas.openxmlformats.org/officeDocument/2006/relationships/slideLayout" Target="../slideLayouts/slideLayout22.xml"/><Relationship Id="rId2" Type="http://schemas.openxmlformats.org/officeDocument/2006/relationships/image" Target="../media/image21.emf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4" Type="http://schemas.openxmlformats.org/officeDocument/2006/relationships/image" Target="../media/image19.emf"/><Relationship Id="rId5" Type="http://schemas.openxmlformats.org/officeDocument/2006/relationships/image" Target="../media/image20.jpeg"/><Relationship Id="rId6" Type="http://schemas.openxmlformats.org/officeDocument/2006/relationships/image" Target="../media/image17.emf"/><Relationship Id="rId1" Type="http://schemas.openxmlformats.org/officeDocument/2006/relationships/slideLayout" Target="../slideLayouts/slideLayout22.xml"/><Relationship Id="rId2" Type="http://schemas.openxmlformats.org/officeDocument/2006/relationships/image" Target="../media/image21.emf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4" Type="http://schemas.openxmlformats.org/officeDocument/2006/relationships/image" Target="../media/image19.emf"/><Relationship Id="rId5" Type="http://schemas.openxmlformats.org/officeDocument/2006/relationships/image" Target="../media/image20.jpeg"/><Relationship Id="rId6" Type="http://schemas.openxmlformats.org/officeDocument/2006/relationships/image" Target="../media/image17.emf"/><Relationship Id="rId1" Type="http://schemas.openxmlformats.org/officeDocument/2006/relationships/slideLayout" Target="../slideLayouts/slideLayout22.xml"/><Relationship Id="rId2" Type="http://schemas.openxmlformats.org/officeDocument/2006/relationships/image" Target="../media/image21.emf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2.jpeg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9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0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1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2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3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3.png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5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://serverspec.org/" TargetMode="External"/><Relationship Id="rId3" Type="http://schemas.openxmlformats.org/officeDocument/2006/relationships/image" Target="../media/image25.png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9.png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6.jpeg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6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10.png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://bit.ly/ChefFundamentalsForum" TargetMode="External"/></Relationships>
</file>

<file path=ppt/slides/_rels/slide243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getchef.com" TargetMode="External"/><Relationship Id="rId4" Type="http://schemas.openxmlformats.org/officeDocument/2006/relationships/hyperlink" Target="http://supermarket.getchef.com" TargetMode="External"/><Relationship Id="rId5" Type="http://schemas.openxmlformats.org/officeDocument/2006/relationships/hyperlink" Target="http://youtube.com/getchef" TargetMode="External"/><Relationship Id="rId6" Type="http://schemas.openxmlformats.org/officeDocument/2006/relationships/hyperlink" Target="http://lists.opscode.com" TargetMode="External"/><Relationship Id="rId1" Type="http://schemas.openxmlformats.org/officeDocument/2006/relationships/slideLayout" Target="../slideLayouts/slideLayout5.xml"/><Relationship Id="rId2" Type="http://schemas.openxmlformats.org/officeDocument/2006/relationships/hyperlink" Target="http://getchef.com" TargetMode="Externa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8.emf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29.jpeg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12.jpe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13.jpe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13.jpe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14.jpe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14.jpe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14.jpe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14.jpe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14.jpe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15.jpe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16.jpe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9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0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Introduction to Chef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Testing your automation code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Nathen Harvey - @</a:t>
            </a:r>
            <a:r>
              <a:rPr lang="en-US" dirty="0" err="1" smtClean="0"/>
              <a:t>nathenharvey</a:t>
            </a:r>
            <a:endParaRPr lang="en-US" dirty="0" smtClean="0"/>
          </a:p>
          <a:p>
            <a:endParaRPr lang="en-US" dirty="0"/>
          </a:p>
          <a:p>
            <a:r>
              <a:rPr lang="en-US" dirty="0" err="1" smtClean="0"/>
              <a:t>Wifi</a:t>
            </a:r>
            <a:r>
              <a:rPr lang="en-US" dirty="0" smtClean="0"/>
              <a:t>:  surge2014  login:  surge2014  password:  surge2014</a:t>
            </a:r>
          </a:p>
        </p:txBody>
      </p:sp>
    </p:spTree>
    <p:extLst>
      <p:ext uri="{BB962C8B-B14F-4D97-AF65-F5344CB8AC3E}">
        <p14:creationId xmlns:p14="http://schemas.microsoft.com/office/powerpoint/2010/main" val="2033134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Chef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You bring the domain expertise about your business and problems</a:t>
            </a:r>
          </a:p>
          <a:p>
            <a:r>
              <a:rPr lang="en-US" dirty="0" smtClean="0"/>
              <a:t>Chef provides a framework for solving those problems</a:t>
            </a:r>
          </a:p>
          <a:p>
            <a:r>
              <a:rPr lang="en-US" dirty="0" smtClean="0"/>
              <a:t>Our job is to work together to help you express solutions to your problems with Chef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365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Independent Software Projects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All Chef cookbooks are treated as independent software projects</a:t>
            </a:r>
          </a:p>
          <a:p>
            <a:r>
              <a:rPr lang="en-US" dirty="0" smtClean="0"/>
              <a:t>External dependencies are </a:t>
            </a:r>
          </a:p>
          <a:p>
            <a:pPr lvl="1"/>
            <a:r>
              <a:rPr lang="en-US" dirty="0" smtClean="0"/>
              <a:t>fetched as needed</a:t>
            </a:r>
          </a:p>
          <a:p>
            <a:pPr lvl="1"/>
            <a:r>
              <a:rPr lang="en-US" dirty="0" smtClean="0"/>
              <a:t>treated as artifacts</a:t>
            </a:r>
          </a:p>
        </p:txBody>
      </p:sp>
    </p:spTree>
    <p:extLst>
      <p:ext uri="{BB962C8B-B14F-4D97-AF65-F5344CB8AC3E}">
        <p14:creationId xmlns:p14="http://schemas.microsoft.com/office/powerpoint/2010/main" val="3488576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chef is an executable command line tool for</a:t>
            </a:r>
          </a:p>
          <a:p>
            <a:pPr lvl="1"/>
            <a:r>
              <a:rPr lang="en-US" dirty="0" smtClean="0"/>
              <a:t>generating cookbooks, recipes, and other things that make up your Chef code</a:t>
            </a:r>
          </a:p>
          <a:p>
            <a:pPr lvl="1"/>
            <a:r>
              <a:rPr lang="en-US" dirty="0" smtClean="0"/>
              <a:t>ensuring </a:t>
            </a:r>
            <a:r>
              <a:rPr lang="en-US" dirty="0" err="1" smtClean="0"/>
              <a:t>RubyGems</a:t>
            </a:r>
            <a:r>
              <a:rPr lang="en-US" dirty="0" smtClean="0"/>
              <a:t> are downloaded properly for your development environment</a:t>
            </a:r>
          </a:p>
          <a:p>
            <a:pPr lvl="1"/>
            <a:r>
              <a:rPr lang="en-US" dirty="0" smtClean="0"/>
              <a:t>verifying that all the components are installed and configured correctly</a:t>
            </a:r>
          </a:p>
          <a:p>
            <a:r>
              <a:rPr lang="en-US" dirty="0" smtClean="0"/>
              <a:t>Included with </a:t>
            </a:r>
            <a:r>
              <a:rPr lang="en-US" dirty="0" err="1" smtClean="0"/>
              <a:t>ChefDK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7926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700" dirty="0" smtClean="0"/>
              <a:t>Lab </a:t>
            </a:r>
            <a:r>
              <a:rPr lang="en-US" sz="3700" dirty="0"/>
              <a:t>3</a:t>
            </a:r>
            <a:r>
              <a:rPr lang="en-US" sz="3700" dirty="0" smtClean="0"/>
              <a:t> – Manage the homepage content separately</a:t>
            </a:r>
            <a:endParaRPr lang="en-US" sz="37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 smtClean="0"/>
              <a:t>Problem</a:t>
            </a:r>
            <a:r>
              <a:rPr lang="en-US" dirty="0" smtClean="0"/>
              <a:t>:  Storing the home page content in the recipe is unmanageable</a:t>
            </a:r>
          </a:p>
          <a:p>
            <a:r>
              <a:rPr lang="en-US" b="1" dirty="0" smtClean="0"/>
              <a:t>Success Criteria</a:t>
            </a:r>
            <a:r>
              <a:rPr lang="en-US" dirty="0" smtClean="0"/>
              <a:t>:  The home page is stored in it’s own file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507394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700" dirty="0"/>
              <a:t>Lab 3 – Manage the homepage content separately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742950" indent="-742950">
              <a:buFont typeface="+mj-lt"/>
              <a:buAutoNum type="arabicPeriod"/>
            </a:pPr>
            <a:r>
              <a:rPr lang="en-US" dirty="0" smtClean="0"/>
              <a:t>Install </a:t>
            </a:r>
            <a:r>
              <a:rPr lang="en-US" dirty="0" err="1" smtClean="0"/>
              <a:t>git</a:t>
            </a:r>
            <a:r>
              <a:rPr lang="en-US" dirty="0" smtClean="0"/>
              <a:t>?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 smtClean="0"/>
              <a:t>Create a chef-repo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 smtClean="0"/>
              <a:t>Create an apache cookbook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8833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Usage: chef generate GENERATOR [options]</a:t>
            </a:r>
          </a:p>
          <a:p>
            <a:endParaRPr lang="en-US" dirty="0"/>
          </a:p>
          <a:p>
            <a:r>
              <a:rPr lang="en-US" dirty="0"/>
              <a:t>Available generators:</a:t>
            </a:r>
          </a:p>
          <a:p>
            <a:r>
              <a:rPr lang="en-US" dirty="0"/>
              <a:t>  app        Generate an application repo</a:t>
            </a:r>
          </a:p>
          <a:p>
            <a:r>
              <a:rPr lang="en-US" dirty="0"/>
              <a:t>  cookbook   Generate a single cookbook</a:t>
            </a:r>
          </a:p>
          <a:p>
            <a:r>
              <a:rPr lang="en-US" dirty="0"/>
              <a:t>  recipe     Generate a new recipe</a:t>
            </a:r>
          </a:p>
          <a:p>
            <a:r>
              <a:rPr lang="en-US" dirty="0"/>
              <a:t>  attribute  Generate an attributes file</a:t>
            </a:r>
          </a:p>
          <a:p>
            <a:r>
              <a:rPr lang="en-US" dirty="0"/>
              <a:t>  template   Generate a file template</a:t>
            </a:r>
          </a:p>
          <a:p>
            <a:r>
              <a:rPr lang="en-US" dirty="0"/>
              <a:t>  file       Generate a cookbook file</a:t>
            </a:r>
          </a:p>
          <a:p>
            <a:r>
              <a:rPr lang="en-US" dirty="0"/>
              <a:t>  </a:t>
            </a:r>
            <a:r>
              <a:rPr lang="en-US" dirty="0" err="1"/>
              <a:t>lwrp</a:t>
            </a:r>
            <a:r>
              <a:rPr lang="en-US" dirty="0"/>
              <a:t>       Generate a lightweight resource/provider</a:t>
            </a:r>
          </a:p>
          <a:p>
            <a:r>
              <a:rPr lang="en-US" dirty="0"/>
              <a:t>  repo       Generate a Chef policy repository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can </a:t>
            </a:r>
            <a:r>
              <a:rPr lang="en-US" dirty="0" smtClean="0">
                <a:latin typeface="Courier New"/>
                <a:cs typeface="Courier New"/>
              </a:rPr>
              <a:t>chef</a:t>
            </a:r>
            <a:r>
              <a:rPr lang="en-US" dirty="0" smtClean="0"/>
              <a:t> generate?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chef generate --help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2859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1400" dirty="0"/>
              <a:t>Usage: chef generate repo NAME [options]</a:t>
            </a:r>
          </a:p>
          <a:p>
            <a:r>
              <a:rPr lang="en-US" sz="1400" dirty="0"/>
              <a:t>    -C, --copyright COPYRIGHT        Name of the copyright holder - defaults to 'The Authors'</a:t>
            </a:r>
          </a:p>
          <a:p>
            <a:r>
              <a:rPr lang="en-US" sz="1400" dirty="0"/>
              <a:t>    -m, --email EMAIL                Email address of the author - defaults to '</a:t>
            </a:r>
            <a:r>
              <a:rPr lang="en-US" sz="1400" dirty="0" err="1"/>
              <a:t>you@example.com</a:t>
            </a:r>
            <a:r>
              <a:rPr lang="en-US" sz="1400" dirty="0"/>
              <a:t>'</a:t>
            </a:r>
          </a:p>
          <a:p>
            <a:r>
              <a:rPr lang="en-US" sz="1400" dirty="0"/>
              <a:t>    -I, --license LICENSE            </a:t>
            </a:r>
            <a:r>
              <a:rPr lang="en-US" sz="1400" dirty="0" err="1"/>
              <a:t>all_rights</a:t>
            </a:r>
            <a:r>
              <a:rPr lang="en-US" sz="1400" dirty="0"/>
              <a:t>, apache2, </a:t>
            </a:r>
            <a:r>
              <a:rPr lang="en-US" sz="1400" dirty="0" err="1"/>
              <a:t>mit</a:t>
            </a:r>
            <a:r>
              <a:rPr lang="en-US" sz="1400" dirty="0"/>
              <a:t>, gplv2, gplv3 - defaults to </a:t>
            </a:r>
            <a:r>
              <a:rPr lang="en-US" sz="1400" dirty="0" err="1"/>
              <a:t>all_rights</a:t>
            </a:r>
            <a:endParaRPr lang="en-US" sz="1400" dirty="0"/>
          </a:p>
          <a:p>
            <a:r>
              <a:rPr lang="en-US" sz="1400" dirty="0"/>
              <a:t>    -p, --policy-only                Create a repository for policy only, not cookbooks</a:t>
            </a:r>
          </a:p>
          <a:p>
            <a:r>
              <a:rPr lang="en-US" sz="1400" dirty="0"/>
              <a:t>    -g GENERATOR_COOKBOOK_PATH,      Use GENERATOR_COOKBOOK_PATH for the </a:t>
            </a:r>
            <a:r>
              <a:rPr lang="en-US" sz="1400" dirty="0" err="1"/>
              <a:t>code_generator</a:t>
            </a:r>
            <a:r>
              <a:rPr lang="en-US" sz="1400" dirty="0"/>
              <a:t> cookbook</a:t>
            </a:r>
          </a:p>
          <a:p>
            <a:r>
              <a:rPr lang="en-US" sz="1400" dirty="0"/>
              <a:t>        --generator-cookbook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 we generate a repo?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chef generate repo --help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0712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few questions…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Will you store this repo in </a:t>
            </a:r>
            <a:r>
              <a:rPr lang="en-US" dirty="0" err="1" smtClean="0"/>
              <a:t>git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/>
              <a:t>How can you install </a:t>
            </a:r>
            <a:r>
              <a:rPr lang="en-US" dirty="0" err="1" smtClean="0"/>
              <a:t>git</a:t>
            </a:r>
            <a:r>
              <a:rPr lang="en-US" dirty="0" smtClean="0"/>
              <a:t>?</a:t>
            </a:r>
          </a:p>
          <a:p>
            <a:r>
              <a:rPr lang="en-US" dirty="0" smtClean="0"/>
              <a:t>Which style of repo will you use?</a:t>
            </a:r>
          </a:p>
          <a:p>
            <a:pPr lvl="1"/>
            <a:r>
              <a:rPr lang="en-US" dirty="0" smtClean="0"/>
              <a:t>Monolithic repository?</a:t>
            </a:r>
          </a:p>
          <a:p>
            <a:pPr lvl="1"/>
            <a:r>
              <a:rPr lang="en-US" dirty="0" smtClean="0"/>
              <a:t>Independent software projects?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5207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a directory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 smtClean="0"/>
              <a:t>mkdir</a:t>
            </a:r>
            <a:r>
              <a:rPr lang="en-US" dirty="0" smtClean="0"/>
              <a:t> –p ~/</a:t>
            </a:r>
            <a:r>
              <a:rPr lang="en-US" dirty="0" err="1" smtClean="0"/>
              <a:t>learnchef</a:t>
            </a:r>
            <a:r>
              <a:rPr lang="en-US" dirty="0" smtClean="0"/>
              <a:t>/lab3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5518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 </a:t>
            </a:r>
            <a:r>
              <a:rPr lang="en-US" dirty="0" err="1" smtClean="0"/>
              <a:t>git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~/</a:t>
            </a:r>
            <a:r>
              <a:rPr lang="en-US" dirty="0" err="1" smtClean="0"/>
              <a:t>learnchef</a:t>
            </a:r>
            <a:r>
              <a:rPr lang="en-US" dirty="0" smtClean="0"/>
              <a:t>/lab3/</a:t>
            </a:r>
            <a:r>
              <a:rPr lang="en-US" dirty="0" err="1" smtClean="0"/>
              <a:t>git.rb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1292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 </a:t>
            </a:r>
            <a:r>
              <a:rPr lang="en-US" dirty="0" err="1" smtClean="0"/>
              <a:t>git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sz="2000" dirty="0">
                <a:solidFill>
                  <a:srgbClr val="000000"/>
                </a:solidFill>
              </a:rPr>
              <a:t>package </a:t>
            </a:r>
            <a:r>
              <a:rPr lang="en-US" sz="2000" dirty="0">
                <a:solidFill>
                  <a:srgbClr val="4E9A06"/>
                </a:solidFill>
              </a:rPr>
              <a:t>'</a:t>
            </a:r>
            <a:r>
              <a:rPr lang="en-US" sz="2000" dirty="0" err="1" smtClean="0">
                <a:solidFill>
                  <a:srgbClr val="4E9A06"/>
                </a:solidFill>
              </a:rPr>
              <a:t>git</a:t>
            </a:r>
            <a:r>
              <a:rPr lang="en-US" sz="2000" dirty="0" smtClean="0">
                <a:solidFill>
                  <a:srgbClr val="4E9A06"/>
                </a:solidFill>
              </a:rPr>
              <a:t>’</a:t>
            </a:r>
            <a:endParaRPr lang="en-US" sz="2000" dirty="0">
              <a:solidFill>
                <a:srgbClr val="4E9A06"/>
              </a:solidFill>
            </a:endParaRPr>
          </a:p>
          <a:p>
            <a:endParaRPr lang="en-US" sz="20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~/</a:t>
            </a:r>
            <a:r>
              <a:rPr lang="en-US" dirty="0" err="1" smtClean="0"/>
              <a:t>learnchef</a:t>
            </a:r>
            <a:r>
              <a:rPr lang="en-US" dirty="0" smtClean="0"/>
              <a:t>/lab3/</a:t>
            </a:r>
            <a:r>
              <a:rPr lang="en-US" dirty="0" err="1" smtClean="0"/>
              <a:t>git.rb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99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 is a Language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Learning Chef is like learning the basics of a language</a:t>
            </a:r>
          </a:p>
          <a:p>
            <a:pPr lvl="1"/>
            <a:r>
              <a:rPr lang="en-US" dirty="0" smtClean="0"/>
              <a:t>80% fluency reached quickly</a:t>
            </a:r>
          </a:p>
          <a:p>
            <a:pPr lvl="1"/>
            <a:r>
              <a:rPr lang="en-US" dirty="0" smtClean="0"/>
              <a:t>20% just takes practice</a:t>
            </a:r>
          </a:p>
          <a:p>
            <a:r>
              <a:rPr lang="en-US" dirty="0" smtClean="0"/>
              <a:t>The best way to </a:t>
            </a:r>
            <a:r>
              <a:rPr lang="en-US" b="1" i="1" dirty="0" smtClean="0"/>
              <a:t>LEARN</a:t>
            </a:r>
            <a:r>
              <a:rPr lang="en-US" dirty="0" smtClean="0"/>
              <a:t> Chef is to </a:t>
            </a:r>
            <a:r>
              <a:rPr lang="en-US" b="1" i="1" dirty="0" smtClean="0"/>
              <a:t>USE</a:t>
            </a:r>
            <a:r>
              <a:rPr lang="en-US" dirty="0" smtClean="0"/>
              <a:t> Chef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7986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 </a:t>
            </a:r>
            <a:r>
              <a:rPr lang="en-US" dirty="0" err="1" smtClean="0"/>
              <a:t>git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solidFill>
                  <a:srgbClr val="000000"/>
                </a:solidFill>
              </a:rPr>
              <a:t>package </a:t>
            </a:r>
            <a:r>
              <a:rPr lang="en-US" sz="2400" dirty="0">
                <a:solidFill>
                  <a:srgbClr val="4E9A06"/>
                </a:solidFill>
              </a:rPr>
              <a:t>'</a:t>
            </a:r>
            <a:r>
              <a:rPr lang="en-US" sz="2400" dirty="0" err="1">
                <a:solidFill>
                  <a:srgbClr val="4E9A06"/>
                </a:solidFill>
              </a:rPr>
              <a:t>git</a:t>
            </a:r>
            <a:r>
              <a:rPr lang="en-US" sz="2400" dirty="0">
                <a:solidFill>
                  <a:srgbClr val="4E9A06"/>
                </a:solidFill>
              </a:rPr>
              <a:t>'</a:t>
            </a:r>
          </a:p>
          <a:p>
            <a:endParaRPr lang="en-US" sz="2400" dirty="0"/>
          </a:p>
          <a:p>
            <a:r>
              <a:rPr lang="en-US" sz="2400" dirty="0">
                <a:solidFill>
                  <a:srgbClr val="000000"/>
                </a:solidFill>
              </a:rPr>
              <a:t>file </a:t>
            </a:r>
            <a:r>
              <a:rPr lang="en-US" sz="2400" dirty="0">
                <a:solidFill>
                  <a:srgbClr val="4E9A06"/>
                </a:solidFill>
              </a:rPr>
              <a:t>'/home/chef/.</a:t>
            </a:r>
            <a:r>
              <a:rPr lang="en-US" sz="2400" dirty="0" err="1">
                <a:solidFill>
                  <a:srgbClr val="4E9A06"/>
                </a:solidFill>
              </a:rPr>
              <a:t>gitconfig</a:t>
            </a:r>
            <a:r>
              <a:rPr lang="en-US" sz="2400" dirty="0">
                <a:solidFill>
                  <a:srgbClr val="4E9A06"/>
                </a:solidFill>
              </a:rPr>
              <a:t>' </a:t>
            </a:r>
            <a:r>
              <a:rPr lang="en-US" sz="2400" b="1" dirty="0">
                <a:solidFill>
                  <a:srgbClr val="204A87"/>
                </a:solidFill>
              </a:rPr>
              <a:t>do</a:t>
            </a:r>
          </a:p>
          <a:p>
            <a:r>
              <a:rPr lang="en-US" sz="2400" dirty="0"/>
              <a:t>  </a:t>
            </a:r>
            <a:r>
              <a:rPr lang="en-US" sz="2400" dirty="0">
                <a:solidFill>
                  <a:srgbClr val="000000"/>
                </a:solidFill>
              </a:rPr>
              <a:t>content </a:t>
            </a:r>
            <a:r>
              <a:rPr lang="en-US" sz="2400" dirty="0">
                <a:solidFill>
                  <a:srgbClr val="4E9A06"/>
                </a:solidFill>
              </a:rPr>
              <a:t>"[user]\n  name</a:t>
            </a:r>
            <a:r>
              <a:rPr lang="en-US" sz="2400" dirty="0" smtClean="0">
                <a:solidFill>
                  <a:srgbClr val="4E9A06"/>
                </a:solidFill>
              </a:rPr>
              <a:t>=John Doe\</a:t>
            </a:r>
            <a:r>
              <a:rPr lang="en-US" sz="2400" dirty="0">
                <a:solidFill>
                  <a:srgbClr val="4E9A06"/>
                </a:solidFill>
              </a:rPr>
              <a:t>n  email</a:t>
            </a:r>
            <a:r>
              <a:rPr lang="en-US" sz="2400" dirty="0" smtClean="0">
                <a:solidFill>
                  <a:srgbClr val="4E9A06"/>
                </a:solidFill>
              </a:rPr>
              <a:t>=</a:t>
            </a:r>
            <a:r>
              <a:rPr lang="en-US" sz="2400" dirty="0" err="1" smtClean="0">
                <a:solidFill>
                  <a:srgbClr val="4E9A06"/>
                </a:solidFill>
              </a:rPr>
              <a:t>jdoe@example</a:t>
            </a:r>
            <a:r>
              <a:rPr lang="en-US" sz="2400" dirty="0" smtClean="0">
                <a:solidFill>
                  <a:srgbClr val="4E9A06"/>
                </a:solidFill>
              </a:rPr>
              <a:t>\</a:t>
            </a:r>
            <a:r>
              <a:rPr lang="en-US" sz="2400" dirty="0">
                <a:solidFill>
                  <a:srgbClr val="4E9A06"/>
                </a:solidFill>
              </a:rPr>
              <a:t>n"</a:t>
            </a:r>
          </a:p>
          <a:p>
            <a:r>
              <a:rPr lang="en-US" sz="2400" dirty="0"/>
              <a:t>  </a:t>
            </a:r>
            <a:r>
              <a:rPr lang="en-US" sz="2400" dirty="0">
                <a:solidFill>
                  <a:srgbClr val="000000"/>
                </a:solidFill>
              </a:rPr>
              <a:t>user </a:t>
            </a:r>
            <a:r>
              <a:rPr lang="en-US" sz="2400" dirty="0">
                <a:solidFill>
                  <a:srgbClr val="4E9A06"/>
                </a:solidFill>
              </a:rPr>
              <a:t>'chef'</a:t>
            </a:r>
          </a:p>
          <a:p>
            <a:r>
              <a:rPr lang="en-US" sz="2400" dirty="0"/>
              <a:t>  </a:t>
            </a:r>
            <a:r>
              <a:rPr lang="en-US" sz="2400" dirty="0">
                <a:solidFill>
                  <a:srgbClr val="000000"/>
                </a:solidFill>
              </a:rPr>
              <a:t>group </a:t>
            </a:r>
            <a:r>
              <a:rPr lang="en-US" sz="2400" dirty="0">
                <a:solidFill>
                  <a:srgbClr val="4E9A06"/>
                </a:solidFill>
              </a:rPr>
              <a:t>'chef'</a:t>
            </a:r>
          </a:p>
          <a:p>
            <a:r>
              <a:rPr lang="en-US" sz="2400" b="1" dirty="0">
                <a:solidFill>
                  <a:srgbClr val="204A87"/>
                </a:solidFill>
              </a:rPr>
              <a:t>end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~/</a:t>
            </a:r>
            <a:r>
              <a:rPr lang="en-US" dirty="0" err="1" smtClean="0"/>
              <a:t>learnchef</a:t>
            </a:r>
            <a:r>
              <a:rPr lang="en-US" dirty="0" smtClean="0"/>
              <a:t>/lab3/</a:t>
            </a:r>
            <a:r>
              <a:rPr lang="en-US" dirty="0" err="1" smtClean="0"/>
              <a:t>git.rb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1773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40000" lnSpcReduction="20000"/>
          </a:bodyPr>
          <a:lstStyle/>
          <a:p>
            <a:r>
              <a:rPr lang="en-US" dirty="0"/>
              <a:t>Recipe: (chef-apply cookbook)::(chef-apply recipe)</a:t>
            </a:r>
          </a:p>
          <a:p>
            <a:r>
              <a:rPr lang="en-US" dirty="0"/>
              <a:t>  * package[</a:t>
            </a:r>
            <a:r>
              <a:rPr lang="en-US" dirty="0" err="1"/>
              <a:t>git</a:t>
            </a:r>
            <a:r>
              <a:rPr lang="en-US" dirty="0"/>
              <a:t>] action install</a:t>
            </a:r>
          </a:p>
          <a:p>
            <a:r>
              <a:rPr lang="en-US" dirty="0"/>
              <a:t>    - install version 1.7.1-3.el6_4.1 of package </a:t>
            </a:r>
            <a:r>
              <a:rPr lang="en-US" dirty="0" err="1"/>
              <a:t>git</a:t>
            </a:r>
            <a:endParaRPr lang="en-US" dirty="0"/>
          </a:p>
          <a:p>
            <a:r>
              <a:rPr lang="en-US" dirty="0"/>
              <a:t>  * file[/home/chef/.</a:t>
            </a:r>
            <a:r>
              <a:rPr lang="en-US" dirty="0" err="1"/>
              <a:t>gitconfig</a:t>
            </a:r>
            <a:r>
              <a:rPr lang="en-US" dirty="0"/>
              <a:t>] action create</a:t>
            </a:r>
          </a:p>
          <a:p>
            <a:r>
              <a:rPr lang="en-US" dirty="0"/>
              <a:t>    - create new file /home/chef/.</a:t>
            </a:r>
            <a:r>
              <a:rPr lang="en-US" dirty="0" err="1"/>
              <a:t>gitconfig</a:t>
            </a:r>
            <a:endParaRPr lang="en-US" dirty="0"/>
          </a:p>
          <a:p>
            <a:r>
              <a:rPr lang="en-US" dirty="0"/>
              <a:t>    - update content in file /home/chef/.</a:t>
            </a:r>
            <a:r>
              <a:rPr lang="en-US" dirty="0" err="1"/>
              <a:t>gitconfig</a:t>
            </a:r>
            <a:r>
              <a:rPr lang="en-US" dirty="0"/>
              <a:t> from none to 259950</a:t>
            </a:r>
          </a:p>
          <a:p>
            <a:r>
              <a:rPr lang="en-US" dirty="0"/>
              <a:t>    --- /home/chef/.</a:t>
            </a:r>
            <a:r>
              <a:rPr lang="en-US" dirty="0" err="1"/>
              <a:t>gitconfig</a:t>
            </a:r>
            <a:r>
              <a:rPr lang="en-US" dirty="0"/>
              <a:t>   2014-09-24 00:24:13.558127555 +0000</a:t>
            </a:r>
          </a:p>
          <a:p>
            <a:r>
              <a:rPr lang="en-US" dirty="0"/>
              <a:t>    +++ /</a:t>
            </a:r>
            <a:r>
              <a:rPr lang="en-US" dirty="0" err="1"/>
              <a:t>tmp</a:t>
            </a:r>
            <a:r>
              <a:rPr lang="en-US" dirty="0"/>
              <a:t>/..gitconfig20140924-10180-1ij68vq  2014-09-24 00:24:13.559127555 +0000</a:t>
            </a:r>
          </a:p>
          <a:p>
            <a:r>
              <a:rPr lang="en-US" dirty="0"/>
              <a:t>    @@ -1 +1,4 @@</a:t>
            </a:r>
          </a:p>
          <a:p>
            <a:r>
              <a:rPr lang="en-US" dirty="0"/>
              <a:t>    +[user]</a:t>
            </a:r>
          </a:p>
          <a:p>
            <a:r>
              <a:rPr lang="en-US" dirty="0"/>
              <a:t>    +  name</a:t>
            </a:r>
            <a:r>
              <a:rPr lang="en-US" dirty="0" smtClean="0"/>
              <a:t>=John Doe</a:t>
            </a:r>
            <a:endParaRPr lang="en-US" dirty="0"/>
          </a:p>
          <a:p>
            <a:r>
              <a:rPr lang="en-US" dirty="0"/>
              <a:t>    +  email</a:t>
            </a:r>
            <a:r>
              <a:rPr lang="en-US" dirty="0" smtClean="0"/>
              <a:t>=</a:t>
            </a:r>
            <a:r>
              <a:rPr lang="en-US" dirty="0" err="1" smtClean="0"/>
              <a:t>jdoe@example.com</a:t>
            </a:r>
            <a:endParaRPr lang="en-US" dirty="0"/>
          </a:p>
          <a:p>
            <a:r>
              <a:rPr lang="en-US" dirty="0"/>
              <a:t>    - change owner from '' to 'chef'</a:t>
            </a:r>
          </a:p>
          <a:p>
            <a:r>
              <a:rPr lang="en-US" dirty="0"/>
              <a:t>    - change group from '' to 'chef'</a:t>
            </a:r>
          </a:p>
          <a:p>
            <a:r>
              <a:rPr lang="en-US" dirty="0"/>
              <a:t>    - restore </a:t>
            </a:r>
            <a:r>
              <a:rPr lang="en-US" dirty="0" err="1"/>
              <a:t>selinux</a:t>
            </a:r>
            <a:r>
              <a:rPr lang="en-US" dirty="0"/>
              <a:t> security context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 </a:t>
            </a:r>
            <a:r>
              <a:rPr lang="en-US" dirty="0" err="1" smtClean="0"/>
              <a:t>git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err="1"/>
              <a:t>sudo</a:t>
            </a:r>
            <a:r>
              <a:rPr lang="en-US" dirty="0"/>
              <a:t> chef-apply ~/</a:t>
            </a:r>
            <a:r>
              <a:rPr lang="en-US" dirty="0" err="1"/>
              <a:t>learnchef</a:t>
            </a:r>
            <a:r>
              <a:rPr lang="en-US" dirty="0"/>
              <a:t>/lab3/</a:t>
            </a:r>
            <a:r>
              <a:rPr lang="en-US" dirty="0" err="1"/>
              <a:t>git.rb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4086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700" dirty="0"/>
              <a:t>Lab 3 – Manage the homepage content separately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Wingdings" charset="2"/>
              <a:buChar char="ü"/>
            </a:pPr>
            <a:r>
              <a:rPr lang="en-US" dirty="0" smtClean="0"/>
              <a:t>   Install </a:t>
            </a:r>
            <a:r>
              <a:rPr lang="en-US" dirty="0" err="1" smtClean="0"/>
              <a:t>git</a:t>
            </a:r>
            <a:r>
              <a:rPr lang="en-US" dirty="0" smtClean="0"/>
              <a:t>?</a:t>
            </a:r>
          </a:p>
          <a:p>
            <a:pPr marL="742950" indent="-742950">
              <a:buFont typeface="+mj-lt"/>
              <a:buAutoNum type="arabicPeriod" startAt="2"/>
            </a:pPr>
            <a:r>
              <a:rPr lang="en-US" dirty="0" smtClean="0"/>
              <a:t>Create a chef-repo</a:t>
            </a:r>
          </a:p>
          <a:p>
            <a:pPr marL="742950" indent="-742950">
              <a:buFont typeface="+mj-lt"/>
              <a:buAutoNum type="arabicPeriod" startAt="2"/>
            </a:pPr>
            <a:r>
              <a:rPr lang="en-US" dirty="0" smtClean="0"/>
              <a:t>Create an apache cookbook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4987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 home!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cd ~</a:t>
            </a:r>
          </a:p>
        </p:txBody>
      </p:sp>
    </p:spTree>
    <p:extLst>
      <p:ext uri="{BB962C8B-B14F-4D97-AF65-F5344CB8AC3E}">
        <p14:creationId xmlns:p14="http://schemas.microsoft.com/office/powerpoint/2010/main" val="4251945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32500" lnSpcReduction="20000"/>
          </a:bodyPr>
          <a:lstStyle/>
          <a:p>
            <a:r>
              <a:rPr lang="en-US" dirty="0"/>
              <a:t>Compiling Cookbooks...</a:t>
            </a:r>
          </a:p>
          <a:p>
            <a:r>
              <a:rPr lang="en-US" dirty="0"/>
              <a:t>Recipe: </a:t>
            </a:r>
            <a:r>
              <a:rPr lang="en-US" dirty="0" err="1"/>
              <a:t>code_generator</a:t>
            </a:r>
            <a:r>
              <a:rPr lang="en-US" dirty="0"/>
              <a:t>::repo</a:t>
            </a:r>
          </a:p>
          <a:p>
            <a:r>
              <a:rPr lang="en-US" dirty="0"/>
              <a:t>  * directory[/home/chef/chef-repo] action create</a:t>
            </a:r>
          </a:p>
          <a:p>
            <a:r>
              <a:rPr lang="en-US" dirty="0"/>
              <a:t>    - create new directory /home/chef/chef-repo</a:t>
            </a:r>
          </a:p>
          <a:p>
            <a:r>
              <a:rPr lang="en-US" dirty="0"/>
              <a:t>    - restore </a:t>
            </a:r>
            <a:r>
              <a:rPr lang="en-US" dirty="0" err="1"/>
              <a:t>selinux</a:t>
            </a:r>
            <a:r>
              <a:rPr lang="en-US" dirty="0"/>
              <a:t> security context</a:t>
            </a:r>
          </a:p>
          <a:p>
            <a:r>
              <a:rPr lang="en-US" dirty="0"/>
              <a:t>  * template[/home/chef/chef-repo/LICENSE] action create</a:t>
            </a:r>
          </a:p>
          <a:p>
            <a:r>
              <a:rPr lang="en-US" dirty="0"/>
              <a:t>    - create new file /home/chef/chef-repo/LICENSE</a:t>
            </a:r>
          </a:p>
          <a:p>
            <a:r>
              <a:rPr lang="en-US" dirty="0"/>
              <a:t>    - update content in file /home/chef/chef-repo/LICENSE from none to dbc1af</a:t>
            </a:r>
          </a:p>
          <a:p>
            <a:r>
              <a:rPr lang="en-US" dirty="0"/>
              <a:t>    (diff output suppressed by </a:t>
            </a:r>
            <a:r>
              <a:rPr lang="en-US" dirty="0" err="1"/>
              <a:t>config</a:t>
            </a:r>
            <a:r>
              <a:rPr lang="en-US" dirty="0"/>
              <a:t>)</a:t>
            </a:r>
          </a:p>
          <a:p>
            <a:r>
              <a:rPr lang="en-US" dirty="0"/>
              <a:t>    - restore </a:t>
            </a:r>
            <a:r>
              <a:rPr lang="en-US" dirty="0" err="1"/>
              <a:t>selinux</a:t>
            </a:r>
            <a:r>
              <a:rPr lang="en-US" dirty="0"/>
              <a:t> security context</a:t>
            </a:r>
          </a:p>
          <a:p>
            <a:r>
              <a:rPr lang="en-US" dirty="0"/>
              <a:t>  * </a:t>
            </a:r>
            <a:r>
              <a:rPr lang="en-US" dirty="0" err="1"/>
              <a:t>cookbook_file</a:t>
            </a:r>
            <a:r>
              <a:rPr lang="en-US" dirty="0"/>
              <a:t>[/home/chef/chef-repo/</a:t>
            </a:r>
            <a:r>
              <a:rPr lang="en-US" dirty="0" err="1"/>
              <a:t>README.md</a:t>
            </a:r>
            <a:r>
              <a:rPr lang="en-US" dirty="0"/>
              <a:t>] action create</a:t>
            </a:r>
          </a:p>
          <a:p>
            <a:r>
              <a:rPr lang="en-US" dirty="0"/>
              <a:t>    - create new file /home/chef/chef-repo/</a:t>
            </a:r>
            <a:r>
              <a:rPr lang="en-US" dirty="0" err="1"/>
              <a:t>README.md</a:t>
            </a:r>
            <a:endParaRPr lang="en-US" dirty="0"/>
          </a:p>
          <a:p>
            <a:r>
              <a:rPr lang="en-US" dirty="0"/>
              <a:t>    - update content in file /home/chef/chef-repo/</a:t>
            </a:r>
            <a:r>
              <a:rPr lang="en-US" dirty="0" err="1"/>
              <a:t>README.md</a:t>
            </a:r>
            <a:r>
              <a:rPr lang="en-US" dirty="0"/>
              <a:t> from none to 767ead</a:t>
            </a:r>
          </a:p>
          <a:p>
            <a:r>
              <a:rPr lang="en-US" dirty="0"/>
              <a:t>    (diff output suppressed by </a:t>
            </a:r>
            <a:r>
              <a:rPr lang="en-US" dirty="0" err="1"/>
              <a:t>config</a:t>
            </a:r>
            <a:r>
              <a:rPr lang="en-US" dirty="0"/>
              <a:t>)</a:t>
            </a:r>
          </a:p>
          <a:p>
            <a:r>
              <a:rPr lang="en-US" dirty="0"/>
              <a:t>    - restore </a:t>
            </a:r>
            <a:r>
              <a:rPr lang="en-US" dirty="0" err="1"/>
              <a:t>selinux</a:t>
            </a:r>
            <a:r>
              <a:rPr lang="en-US" dirty="0"/>
              <a:t> security context</a:t>
            </a:r>
          </a:p>
          <a:p>
            <a:r>
              <a:rPr lang="en-US" dirty="0"/>
              <a:t>  * </a:t>
            </a:r>
            <a:r>
              <a:rPr lang="en-US" dirty="0" err="1"/>
              <a:t>cookbook_file</a:t>
            </a:r>
            <a:r>
              <a:rPr lang="en-US" dirty="0"/>
              <a:t>[/home/chef/chef-repo/</a:t>
            </a:r>
            <a:r>
              <a:rPr lang="en-US" dirty="0" err="1"/>
              <a:t>Rakefile</a:t>
            </a:r>
            <a:r>
              <a:rPr lang="en-US" dirty="0"/>
              <a:t>] action create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a chef-repo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chef generate repo chef-repo -p</a:t>
            </a:r>
          </a:p>
        </p:txBody>
      </p:sp>
    </p:spTree>
    <p:extLst>
      <p:ext uri="{BB962C8B-B14F-4D97-AF65-F5344CB8AC3E}">
        <p14:creationId xmlns:p14="http://schemas.microsoft.com/office/powerpoint/2010/main" val="3315796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Commit this chef-repo to </a:t>
            </a:r>
            <a:r>
              <a:rPr lang="en-US" dirty="0" err="1" smtClean="0"/>
              <a:t>git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cd chef-repo</a:t>
            </a:r>
          </a:p>
        </p:txBody>
      </p:sp>
    </p:spTree>
    <p:extLst>
      <p:ext uri="{BB962C8B-B14F-4D97-AF65-F5344CB8AC3E}">
        <p14:creationId xmlns:p14="http://schemas.microsoft.com/office/powerpoint/2010/main" val="309241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Initialized empty </a:t>
            </a:r>
            <a:r>
              <a:rPr lang="en-US" dirty="0" err="1"/>
              <a:t>Git</a:t>
            </a:r>
            <a:r>
              <a:rPr lang="en-US" dirty="0"/>
              <a:t> repository in /home/chef/chef-repo/.</a:t>
            </a:r>
            <a:r>
              <a:rPr lang="en-US" dirty="0" err="1"/>
              <a:t>git</a:t>
            </a:r>
            <a:r>
              <a:rPr lang="en-US" dirty="0"/>
              <a:t>/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 err="1" smtClean="0"/>
              <a:t>init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4423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Commit this chef-repo to </a:t>
            </a:r>
            <a:r>
              <a:rPr lang="en-US" dirty="0" err="1" smtClean="0"/>
              <a:t>git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 smtClean="0"/>
              <a:t>git</a:t>
            </a:r>
            <a:r>
              <a:rPr lang="en-US" dirty="0" smtClean="0"/>
              <a:t> add 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0571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en-US" dirty="0"/>
              <a:t>[master (root-commit) 6774a70] Initial chef repo</a:t>
            </a:r>
          </a:p>
          <a:p>
            <a:r>
              <a:rPr lang="en-US" dirty="0"/>
              <a:t> 11 files changed, 388 insertions(+), 0 deletions(-)</a:t>
            </a:r>
          </a:p>
          <a:p>
            <a:r>
              <a:rPr lang="en-US" dirty="0"/>
              <a:t> create mode 100644 .</a:t>
            </a:r>
            <a:r>
              <a:rPr lang="en-US" dirty="0" err="1"/>
              <a:t>gitignore</a:t>
            </a:r>
            <a:endParaRPr lang="en-US" dirty="0"/>
          </a:p>
          <a:p>
            <a:r>
              <a:rPr lang="en-US" dirty="0"/>
              <a:t> create mode 100644 LICENSE</a:t>
            </a:r>
          </a:p>
          <a:p>
            <a:r>
              <a:rPr lang="en-US" dirty="0"/>
              <a:t> create mode 100644 </a:t>
            </a:r>
            <a:r>
              <a:rPr lang="en-US" dirty="0" err="1"/>
              <a:t>README.md</a:t>
            </a:r>
            <a:endParaRPr lang="en-US" dirty="0"/>
          </a:p>
          <a:p>
            <a:r>
              <a:rPr lang="en-US" dirty="0"/>
              <a:t> create mode 100644 </a:t>
            </a:r>
            <a:r>
              <a:rPr lang="en-US" dirty="0" err="1"/>
              <a:t>Rakefile</a:t>
            </a:r>
            <a:endParaRPr lang="en-US" dirty="0"/>
          </a:p>
          <a:p>
            <a:r>
              <a:rPr lang="en-US" dirty="0"/>
              <a:t> create mode 100644 certificates/</a:t>
            </a:r>
            <a:r>
              <a:rPr lang="en-US" dirty="0" err="1"/>
              <a:t>README.md</a:t>
            </a:r>
            <a:endParaRPr lang="en-US" dirty="0"/>
          </a:p>
          <a:p>
            <a:r>
              <a:rPr lang="en-US" dirty="0"/>
              <a:t> create mode 100644 </a:t>
            </a:r>
            <a:r>
              <a:rPr lang="en-US" dirty="0" err="1"/>
              <a:t>chefignore</a:t>
            </a:r>
            <a:endParaRPr lang="en-US" dirty="0"/>
          </a:p>
          <a:p>
            <a:r>
              <a:rPr lang="en-US" dirty="0"/>
              <a:t> create mode 100644 </a:t>
            </a:r>
            <a:r>
              <a:rPr lang="en-US" dirty="0" err="1"/>
              <a:t>config</a:t>
            </a:r>
            <a:r>
              <a:rPr lang="en-US" dirty="0"/>
              <a:t>/</a:t>
            </a:r>
            <a:r>
              <a:rPr lang="en-US" dirty="0" err="1"/>
              <a:t>rake.rb</a:t>
            </a:r>
            <a:endParaRPr lang="en-US" dirty="0"/>
          </a:p>
          <a:p>
            <a:r>
              <a:rPr lang="en-US" dirty="0"/>
              <a:t> create mode 100644 cookbooks/</a:t>
            </a:r>
            <a:r>
              <a:rPr lang="en-US" dirty="0" err="1"/>
              <a:t>README.md</a:t>
            </a:r>
            <a:endParaRPr lang="en-US" dirty="0"/>
          </a:p>
          <a:p>
            <a:r>
              <a:rPr lang="en-US" dirty="0"/>
              <a:t> create mode 100644 </a:t>
            </a:r>
            <a:r>
              <a:rPr lang="en-US" dirty="0" err="1"/>
              <a:t>data_bags</a:t>
            </a:r>
            <a:r>
              <a:rPr lang="en-US" dirty="0"/>
              <a:t>/</a:t>
            </a:r>
            <a:r>
              <a:rPr lang="en-US" dirty="0" err="1"/>
              <a:t>README.md</a:t>
            </a:r>
            <a:endParaRPr lang="en-US" dirty="0"/>
          </a:p>
          <a:p>
            <a:r>
              <a:rPr lang="en-US" dirty="0"/>
              <a:t> create mode 100644 environments/</a:t>
            </a:r>
            <a:r>
              <a:rPr lang="en-US" dirty="0" err="1"/>
              <a:t>README.md</a:t>
            </a:r>
            <a:endParaRPr lang="en-US" dirty="0"/>
          </a:p>
          <a:p>
            <a:r>
              <a:rPr lang="en-US" dirty="0"/>
              <a:t> create mode 100644 roles/</a:t>
            </a:r>
            <a:r>
              <a:rPr lang="en-US" dirty="0" err="1"/>
              <a:t>README.md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Commit this chef-repo to </a:t>
            </a:r>
            <a:r>
              <a:rPr lang="en-US" dirty="0" err="1" smtClean="0"/>
              <a:t>git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/>
              <a:t>git</a:t>
            </a:r>
            <a:r>
              <a:rPr lang="en-US" dirty="0"/>
              <a:t> commit -m "Initial chef-repo"</a:t>
            </a:r>
          </a:p>
        </p:txBody>
      </p:sp>
    </p:spTree>
    <p:extLst>
      <p:ext uri="{BB962C8B-B14F-4D97-AF65-F5344CB8AC3E}">
        <p14:creationId xmlns:p14="http://schemas.microsoft.com/office/powerpoint/2010/main" val="948074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700" dirty="0"/>
              <a:t>Lab 3 – Manage the homepage content separately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Wingdings" charset="2"/>
              <a:buChar char="ü"/>
            </a:pPr>
            <a:r>
              <a:rPr lang="en-US" dirty="0" smtClean="0"/>
              <a:t>   Install </a:t>
            </a:r>
            <a:r>
              <a:rPr lang="en-US" dirty="0" err="1" smtClean="0"/>
              <a:t>git</a:t>
            </a:r>
            <a:r>
              <a:rPr lang="en-US" dirty="0" smtClean="0"/>
              <a:t>?</a:t>
            </a:r>
          </a:p>
          <a:p>
            <a:pPr>
              <a:buFont typeface="Wingdings" charset="2"/>
              <a:buChar char="ü"/>
            </a:pPr>
            <a:r>
              <a:rPr lang="en-US" dirty="0" smtClean="0"/>
              <a:t>   Create a chef-repo</a:t>
            </a:r>
          </a:p>
          <a:p>
            <a:pPr marL="742950" indent="-742950">
              <a:buFont typeface="+mj-lt"/>
              <a:buAutoNum type="arabicPeriod" startAt="3"/>
            </a:pPr>
            <a:r>
              <a:rPr lang="en-US" dirty="0" smtClean="0"/>
              <a:t>Create an apache cookbook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4316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is a discussion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Lots of hands on labs</a:t>
            </a:r>
          </a:p>
          <a:p>
            <a:r>
              <a:rPr lang="en-US" dirty="0" smtClean="0"/>
              <a:t>Lots of typing</a:t>
            </a:r>
          </a:p>
          <a:p>
            <a:r>
              <a:rPr lang="en-US" dirty="0" smtClean="0"/>
              <a:t>Ask questions when they come to you</a:t>
            </a:r>
          </a:p>
          <a:p>
            <a:r>
              <a:rPr lang="en-US" dirty="0" smtClean="0"/>
              <a:t>Ask for help when you need it</a:t>
            </a:r>
          </a:p>
          <a:p>
            <a:r>
              <a:rPr lang="en-US" dirty="0" smtClean="0"/>
              <a:t>Help each other</a:t>
            </a:r>
          </a:p>
          <a:p>
            <a:r>
              <a:rPr lang="en-US" dirty="0" smtClean="0"/>
              <a:t>We will troubleshoot and fix bugs on the spot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4189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1400" dirty="0"/>
              <a:t>Usage: chef generate cookbook NAME [options]</a:t>
            </a:r>
          </a:p>
          <a:p>
            <a:r>
              <a:rPr lang="en-US" sz="1400" dirty="0"/>
              <a:t>    -C, --copyright COPYRIGHT        Name of the copyright holder - defaults to 'The Authors'</a:t>
            </a:r>
          </a:p>
          <a:p>
            <a:r>
              <a:rPr lang="en-US" sz="1400" dirty="0"/>
              <a:t>    -m, --email EMAIL                Email address of the author - defaults to '</a:t>
            </a:r>
            <a:r>
              <a:rPr lang="en-US" sz="1400" dirty="0" err="1"/>
              <a:t>you@example.com</a:t>
            </a:r>
            <a:r>
              <a:rPr lang="en-US" sz="1400" dirty="0"/>
              <a:t>'</a:t>
            </a:r>
          </a:p>
          <a:p>
            <a:r>
              <a:rPr lang="en-US" sz="1400" dirty="0"/>
              <a:t>    -I, --license LICENSE            </a:t>
            </a:r>
            <a:r>
              <a:rPr lang="en-US" sz="1400" dirty="0" err="1"/>
              <a:t>all_rights</a:t>
            </a:r>
            <a:r>
              <a:rPr lang="en-US" sz="1400" dirty="0"/>
              <a:t>, apache2, </a:t>
            </a:r>
            <a:r>
              <a:rPr lang="en-US" sz="1400" dirty="0" err="1"/>
              <a:t>mit</a:t>
            </a:r>
            <a:r>
              <a:rPr lang="en-US" sz="1400" dirty="0"/>
              <a:t>, gplv2, gplv3 - defaults to </a:t>
            </a:r>
            <a:r>
              <a:rPr lang="en-US" sz="1400" dirty="0" err="1"/>
              <a:t>all_rights</a:t>
            </a:r>
            <a:endParaRPr lang="en-US" sz="1400" dirty="0"/>
          </a:p>
          <a:p>
            <a:r>
              <a:rPr lang="en-US" sz="1400" dirty="0"/>
              <a:t>    -g GENERATOR_COOKBOOK_PATH,      Use GENERATOR_COOKBOOK_PATH for the </a:t>
            </a:r>
            <a:r>
              <a:rPr lang="en-US" sz="1400" dirty="0" err="1"/>
              <a:t>code_generator</a:t>
            </a:r>
            <a:r>
              <a:rPr lang="en-US" sz="1400" dirty="0"/>
              <a:t> cookbook</a:t>
            </a:r>
          </a:p>
          <a:p>
            <a:r>
              <a:rPr lang="en-US" sz="1400" dirty="0"/>
              <a:t>        --generator-cookbook</a:t>
            </a:r>
          </a:p>
          <a:p>
            <a:endParaRPr lang="en-US" sz="14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an apache cookbook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chef </a:t>
            </a:r>
            <a:r>
              <a:rPr lang="en-US" dirty="0" smtClean="0"/>
              <a:t>generate cookbook </a:t>
            </a:r>
            <a:r>
              <a:rPr lang="en-US" dirty="0"/>
              <a:t>--help</a:t>
            </a:r>
          </a:p>
        </p:txBody>
      </p:sp>
    </p:spTree>
    <p:extLst>
      <p:ext uri="{BB962C8B-B14F-4D97-AF65-F5344CB8AC3E}">
        <p14:creationId xmlns:p14="http://schemas.microsoft.com/office/powerpoint/2010/main" val="1359351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endParaRPr lang="en-US" sz="14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an apache cookbook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cd cookbooks</a:t>
            </a:r>
          </a:p>
        </p:txBody>
      </p:sp>
    </p:spTree>
    <p:extLst>
      <p:ext uri="{BB962C8B-B14F-4D97-AF65-F5344CB8AC3E}">
        <p14:creationId xmlns:p14="http://schemas.microsoft.com/office/powerpoint/2010/main" val="1759564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sz="1400" dirty="0"/>
              <a:t>Compiling Cookbooks...</a:t>
            </a:r>
          </a:p>
          <a:p>
            <a:r>
              <a:rPr lang="en-US" sz="1400" dirty="0"/>
              <a:t>Recipe: </a:t>
            </a:r>
            <a:r>
              <a:rPr lang="en-US" sz="1400" dirty="0" err="1"/>
              <a:t>code_generator</a:t>
            </a:r>
            <a:r>
              <a:rPr lang="en-US" sz="1400" dirty="0"/>
              <a:t>::cookbook</a:t>
            </a:r>
          </a:p>
          <a:p>
            <a:r>
              <a:rPr lang="en-US" sz="1400" dirty="0"/>
              <a:t>  * directory[/home/chef/chef-repo/cookbooks/apache] action create</a:t>
            </a:r>
          </a:p>
          <a:p>
            <a:r>
              <a:rPr lang="en-US" sz="1400" dirty="0"/>
              <a:t>    - create new directory /home/chef/chef-repo/cookbooks/apache</a:t>
            </a:r>
          </a:p>
          <a:p>
            <a:r>
              <a:rPr lang="en-US" sz="1400" dirty="0"/>
              <a:t>    - restore </a:t>
            </a:r>
            <a:r>
              <a:rPr lang="en-US" sz="1400" dirty="0" err="1"/>
              <a:t>selinux</a:t>
            </a:r>
            <a:r>
              <a:rPr lang="en-US" sz="1400" dirty="0"/>
              <a:t> security context</a:t>
            </a:r>
          </a:p>
          <a:p>
            <a:r>
              <a:rPr lang="en-US" sz="1400" dirty="0"/>
              <a:t>  * template[/home/chef/chef-repo/cookbooks/apache/</a:t>
            </a:r>
            <a:r>
              <a:rPr lang="en-US" sz="1400" dirty="0" err="1"/>
              <a:t>metadata.rb</a:t>
            </a:r>
            <a:r>
              <a:rPr lang="en-US" sz="1400" dirty="0"/>
              <a:t>] action </a:t>
            </a:r>
            <a:r>
              <a:rPr lang="en-US" sz="1400" dirty="0" err="1"/>
              <a:t>create_if_missing</a:t>
            </a:r>
            <a:endParaRPr lang="en-US" sz="1400" dirty="0"/>
          </a:p>
          <a:p>
            <a:r>
              <a:rPr lang="en-US" sz="1400" dirty="0"/>
              <a:t>    - create new file /home/chef/chef-repo/cookbooks/apache/</a:t>
            </a:r>
            <a:r>
              <a:rPr lang="en-US" sz="1400" dirty="0" err="1"/>
              <a:t>metadata.rb</a:t>
            </a:r>
            <a:endParaRPr lang="en-US" sz="1400" dirty="0"/>
          </a:p>
          <a:p>
            <a:r>
              <a:rPr lang="en-US" sz="1400" dirty="0"/>
              <a:t>    - update content in file /home/chef/chef-repo/cookbooks/apache/</a:t>
            </a:r>
            <a:r>
              <a:rPr lang="en-US" sz="1400" dirty="0" err="1"/>
              <a:t>metadata.rb</a:t>
            </a:r>
            <a:r>
              <a:rPr lang="en-US" sz="1400" dirty="0"/>
              <a:t> from none to 94785f</a:t>
            </a:r>
          </a:p>
          <a:p>
            <a:r>
              <a:rPr lang="en-US" sz="1400" dirty="0"/>
              <a:t>    (diff output suppressed by </a:t>
            </a:r>
            <a:r>
              <a:rPr lang="en-US" sz="1400" dirty="0" err="1"/>
              <a:t>config</a:t>
            </a:r>
            <a:r>
              <a:rPr lang="en-US" sz="1400" dirty="0"/>
              <a:t>)</a:t>
            </a:r>
          </a:p>
          <a:p>
            <a:r>
              <a:rPr lang="en-US" sz="1400" dirty="0"/>
              <a:t>    - restore </a:t>
            </a:r>
            <a:r>
              <a:rPr lang="en-US" sz="1400" dirty="0" err="1"/>
              <a:t>selinux</a:t>
            </a:r>
            <a:r>
              <a:rPr lang="en-US" sz="1400" dirty="0"/>
              <a:t> security context</a:t>
            </a:r>
          </a:p>
          <a:p>
            <a:r>
              <a:rPr lang="en-US" sz="1400" dirty="0"/>
              <a:t>  * template[/home/chef/chef-repo/cookbooks/apache/</a:t>
            </a:r>
            <a:r>
              <a:rPr lang="en-US" sz="1400" dirty="0" err="1"/>
              <a:t>README.md</a:t>
            </a:r>
            <a:r>
              <a:rPr lang="en-US" sz="1400" dirty="0"/>
              <a:t>] action </a:t>
            </a:r>
            <a:r>
              <a:rPr lang="en-US" sz="1400" dirty="0" err="1"/>
              <a:t>create_if_missing</a:t>
            </a:r>
            <a:endParaRPr lang="en-US" sz="1400" dirty="0"/>
          </a:p>
          <a:p>
            <a:r>
              <a:rPr lang="en-US" sz="1400" dirty="0"/>
              <a:t>    - create new file /home/chef/chef-repo/cookbooks/apache/</a:t>
            </a:r>
            <a:r>
              <a:rPr lang="en-US" sz="1400" dirty="0" err="1"/>
              <a:t>README.md</a:t>
            </a:r>
            <a:endParaRPr lang="en-US" sz="1400" dirty="0"/>
          </a:p>
          <a:p>
            <a:r>
              <a:rPr lang="en-US" sz="1400" dirty="0"/>
              <a:t>    - update content in file /home/chef/chef-repo/cookbooks/apache/</a:t>
            </a:r>
            <a:r>
              <a:rPr lang="en-US" sz="1400" dirty="0" err="1"/>
              <a:t>README.md</a:t>
            </a:r>
            <a:r>
              <a:rPr lang="en-US" sz="1400" dirty="0"/>
              <a:t> from none to 5c3d3a</a:t>
            </a:r>
          </a:p>
          <a:p>
            <a:r>
              <a:rPr lang="en-US" sz="1400" dirty="0"/>
              <a:t>    (diff output suppressed by </a:t>
            </a:r>
            <a:r>
              <a:rPr lang="en-US" sz="1400" dirty="0" err="1"/>
              <a:t>config</a:t>
            </a:r>
            <a:r>
              <a:rPr lang="en-US" sz="1400" dirty="0"/>
              <a:t>)</a:t>
            </a:r>
          </a:p>
          <a:p>
            <a:r>
              <a:rPr lang="en-US" sz="1400" dirty="0"/>
              <a:t>    - restore </a:t>
            </a:r>
            <a:r>
              <a:rPr lang="en-US" sz="1400" dirty="0" err="1"/>
              <a:t>selinux</a:t>
            </a:r>
            <a:r>
              <a:rPr lang="en-US" sz="1400" dirty="0"/>
              <a:t> security context</a:t>
            </a:r>
          </a:p>
          <a:p>
            <a:r>
              <a:rPr lang="en-US" sz="1400" dirty="0"/>
              <a:t>  * </a:t>
            </a:r>
            <a:r>
              <a:rPr lang="en-US" sz="1400" dirty="0" err="1"/>
              <a:t>cookbook_file</a:t>
            </a:r>
            <a:r>
              <a:rPr lang="en-US" sz="1400" dirty="0"/>
              <a:t>[/home/chef/chef-repo/cookbooks/apache/</a:t>
            </a:r>
            <a:r>
              <a:rPr lang="en-US" sz="1400" dirty="0" err="1"/>
              <a:t>chefignore</a:t>
            </a:r>
            <a:r>
              <a:rPr lang="en-US" sz="1400" dirty="0"/>
              <a:t>] action create</a:t>
            </a:r>
          </a:p>
          <a:p>
            <a:r>
              <a:rPr lang="en-US" sz="1400" dirty="0"/>
              <a:t>    - create new file /home/chef/chef-repo/cookbooks/apache/</a:t>
            </a:r>
            <a:r>
              <a:rPr lang="en-US" sz="1400" dirty="0" err="1"/>
              <a:t>chefignore</a:t>
            </a:r>
            <a:endParaRPr lang="en-US" sz="1400" dirty="0"/>
          </a:p>
          <a:p>
            <a:r>
              <a:rPr lang="en-US" sz="1400" dirty="0"/>
              <a:t>    - update content in file /home/chef/chef-repo/cookbooks/apache/</a:t>
            </a:r>
            <a:r>
              <a:rPr lang="en-US" sz="1400" dirty="0" err="1"/>
              <a:t>chefignore</a:t>
            </a:r>
            <a:r>
              <a:rPr lang="en-US" sz="1400" dirty="0"/>
              <a:t> from none to 9727b1</a:t>
            </a:r>
          </a:p>
          <a:p>
            <a:r>
              <a:rPr lang="en-US" sz="1400" dirty="0"/>
              <a:t>    (diff output suppressed by </a:t>
            </a:r>
            <a:r>
              <a:rPr lang="en-US" sz="1400" dirty="0" err="1"/>
              <a:t>config</a:t>
            </a:r>
            <a:r>
              <a:rPr lang="en-US" sz="1400" dirty="0"/>
              <a:t>)</a:t>
            </a:r>
          </a:p>
          <a:p>
            <a:r>
              <a:rPr lang="en-US" sz="1400" dirty="0"/>
              <a:t>    - restore </a:t>
            </a:r>
            <a:r>
              <a:rPr lang="en-US" sz="1400" dirty="0" err="1"/>
              <a:t>selinux</a:t>
            </a:r>
            <a:r>
              <a:rPr lang="en-US" sz="1400" dirty="0"/>
              <a:t> security context</a:t>
            </a:r>
          </a:p>
          <a:p>
            <a:r>
              <a:rPr lang="en-US" sz="1400" dirty="0"/>
              <a:t>  * </a:t>
            </a:r>
            <a:r>
              <a:rPr lang="en-US" sz="1400" dirty="0" err="1"/>
              <a:t>cookbook_file</a:t>
            </a:r>
            <a:r>
              <a:rPr lang="en-US" sz="1400" dirty="0"/>
              <a:t>[/home/chef/chef-repo/cookbooks/apache/</a:t>
            </a:r>
            <a:r>
              <a:rPr lang="en-US" sz="1400" dirty="0" err="1"/>
              <a:t>Berksfile</a:t>
            </a:r>
            <a:r>
              <a:rPr lang="en-US" sz="1400" dirty="0"/>
              <a:t>] action </a:t>
            </a:r>
            <a:r>
              <a:rPr lang="en-US" sz="1400" dirty="0" err="1"/>
              <a:t>create_if_missing</a:t>
            </a:r>
            <a:endParaRPr lang="en-US" sz="14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an apache cookbook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chef generate cookbook apache</a:t>
            </a:r>
          </a:p>
        </p:txBody>
      </p:sp>
    </p:spTree>
    <p:extLst>
      <p:ext uri="{BB962C8B-B14F-4D97-AF65-F5344CB8AC3E}">
        <p14:creationId xmlns:p14="http://schemas.microsoft.com/office/powerpoint/2010/main" val="1759564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new </a:t>
            </a:r>
            <a:r>
              <a:rPr lang="en-US" dirty="0" err="1" smtClean="0"/>
              <a:t>git</a:t>
            </a:r>
            <a:r>
              <a:rPr lang="en-US" dirty="0" smtClean="0"/>
              <a:t> repo for this cookbook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cd apache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9503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Initialized empty </a:t>
            </a:r>
            <a:r>
              <a:rPr lang="en-US" dirty="0" err="1"/>
              <a:t>Git</a:t>
            </a:r>
            <a:r>
              <a:rPr lang="en-US" dirty="0"/>
              <a:t> repository in /home/chef/chef-repo/cookbooks/apache/.</a:t>
            </a:r>
            <a:r>
              <a:rPr lang="en-US" dirty="0" err="1"/>
              <a:t>git</a:t>
            </a:r>
            <a:r>
              <a:rPr lang="en-US" dirty="0"/>
              <a:t>/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new </a:t>
            </a:r>
            <a:r>
              <a:rPr lang="en-US" dirty="0" err="1" smtClean="0"/>
              <a:t>git</a:t>
            </a:r>
            <a:r>
              <a:rPr lang="en-US" dirty="0" smtClean="0"/>
              <a:t> repo for this cookbook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 err="1" smtClean="0"/>
              <a:t>init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0954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Commit the initial cookbook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 smtClean="0"/>
              <a:t>git</a:t>
            </a:r>
            <a:r>
              <a:rPr lang="en-US" dirty="0" smtClean="0"/>
              <a:t> add 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199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[master (root-commit) af2b629] initial apache recipe, does nothing</a:t>
            </a:r>
          </a:p>
          <a:p>
            <a:r>
              <a:rPr lang="en-US" dirty="0"/>
              <a:t> 6 files changed, 144 insertions(+), 0 deletions(-)</a:t>
            </a:r>
          </a:p>
          <a:p>
            <a:r>
              <a:rPr lang="en-US" dirty="0"/>
              <a:t> create mode 100644 .</a:t>
            </a:r>
            <a:r>
              <a:rPr lang="en-US" dirty="0" err="1"/>
              <a:t>kitchen.yml</a:t>
            </a:r>
            <a:endParaRPr lang="en-US" dirty="0"/>
          </a:p>
          <a:p>
            <a:r>
              <a:rPr lang="en-US" dirty="0"/>
              <a:t> create mode 100644 </a:t>
            </a:r>
            <a:r>
              <a:rPr lang="en-US" dirty="0" err="1"/>
              <a:t>Berksfile</a:t>
            </a:r>
            <a:endParaRPr lang="en-US" dirty="0"/>
          </a:p>
          <a:p>
            <a:r>
              <a:rPr lang="en-US" dirty="0"/>
              <a:t> create mode 100644 </a:t>
            </a:r>
            <a:r>
              <a:rPr lang="en-US" dirty="0" err="1"/>
              <a:t>README.md</a:t>
            </a:r>
            <a:endParaRPr lang="en-US" dirty="0"/>
          </a:p>
          <a:p>
            <a:r>
              <a:rPr lang="en-US" dirty="0"/>
              <a:t> create mode 100644 </a:t>
            </a:r>
            <a:r>
              <a:rPr lang="en-US" dirty="0" err="1"/>
              <a:t>chefignore</a:t>
            </a:r>
            <a:endParaRPr lang="en-US" dirty="0"/>
          </a:p>
          <a:p>
            <a:r>
              <a:rPr lang="en-US" dirty="0"/>
              <a:t> create mode 100644 </a:t>
            </a:r>
            <a:r>
              <a:rPr lang="en-US" dirty="0" err="1"/>
              <a:t>metadata.rb</a:t>
            </a:r>
            <a:endParaRPr lang="en-US" dirty="0"/>
          </a:p>
          <a:p>
            <a:r>
              <a:rPr lang="en-US" dirty="0"/>
              <a:t> create mode 100644 recipes/</a:t>
            </a:r>
            <a:r>
              <a:rPr lang="en-US" dirty="0" err="1"/>
              <a:t>default.rb</a:t>
            </a:r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Commit the initial cookbook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 anchor="ctr" anchorCtr="0">
            <a:normAutofit fontScale="62500" lnSpcReduction="20000"/>
          </a:bodyPr>
          <a:lstStyle/>
          <a:p>
            <a:r>
              <a:rPr lang="en-US" dirty="0" err="1"/>
              <a:t>git</a:t>
            </a:r>
            <a:r>
              <a:rPr lang="en-US" dirty="0"/>
              <a:t> commit -m "initial apache recipe, does nothing"</a:t>
            </a:r>
          </a:p>
        </p:txBody>
      </p:sp>
    </p:spTree>
    <p:extLst>
      <p:ext uri="{BB962C8B-B14F-4D97-AF65-F5344CB8AC3E}">
        <p14:creationId xmlns:p14="http://schemas.microsoft.com/office/powerpoint/2010/main" val="3008948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Write the default recipe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i="1" dirty="0">
                <a:solidFill>
                  <a:srgbClr val="8F5902"/>
                </a:solidFill>
              </a:rPr>
              <a:t>#</a:t>
            </a:r>
          </a:p>
          <a:p>
            <a:r>
              <a:rPr lang="en-US" i="1" dirty="0">
                <a:solidFill>
                  <a:srgbClr val="8F5902"/>
                </a:solidFill>
              </a:rPr>
              <a:t># Cookbook Name:: apache</a:t>
            </a:r>
          </a:p>
          <a:p>
            <a:r>
              <a:rPr lang="en-US" i="1" dirty="0">
                <a:solidFill>
                  <a:srgbClr val="8F5902"/>
                </a:solidFill>
              </a:rPr>
              <a:t># Recipe:: default</a:t>
            </a:r>
          </a:p>
          <a:p>
            <a:r>
              <a:rPr lang="en-US" i="1" dirty="0">
                <a:solidFill>
                  <a:srgbClr val="8F5902"/>
                </a:solidFill>
              </a:rPr>
              <a:t>#</a:t>
            </a:r>
          </a:p>
          <a:p>
            <a:r>
              <a:rPr lang="en-US" i="1" dirty="0">
                <a:solidFill>
                  <a:srgbClr val="8F5902"/>
                </a:solidFill>
              </a:rPr>
              <a:t># Copyright (c) 2014 The Authors, All Rights Reserved.</a:t>
            </a:r>
          </a:p>
          <a:p>
            <a:r>
              <a:rPr lang="en-US" dirty="0">
                <a:solidFill>
                  <a:srgbClr val="000000"/>
                </a:solidFill>
              </a:rPr>
              <a:t>package </a:t>
            </a:r>
            <a:r>
              <a:rPr lang="en-US" dirty="0">
                <a:solidFill>
                  <a:srgbClr val="4E9A06"/>
                </a:solidFill>
              </a:rPr>
              <a:t>"</a:t>
            </a:r>
            <a:r>
              <a:rPr lang="en-US" dirty="0" err="1">
                <a:solidFill>
                  <a:srgbClr val="4E9A06"/>
                </a:solidFill>
              </a:rPr>
              <a:t>httpd</a:t>
            </a:r>
            <a:r>
              <a:rPr lang="en-US" dirty="0">
                <a:solidFill>
                  <a:srgbClr val="4E9A06"/>
                </a:solidFill>
              </a:rPr>
              <a:t>"</a:t>
            </a:r>
          </a:p>
          <a:p>
            <a:endParaRPr lang="en-US" dirty="0"/>
          </a:p>
          <a:p>
            <a:r>
              <a:rPr lang="en-US" dirty="0">
                <a:solidFill>
                  <a:srgbClr val="000000"/>
                </a:solidFill>
              </a:rPr>
              <a:t>service </a:t>
            </a:r>
            <a:r>
              <a:rPr lang="en-US" dirty="0">
                <a:solidFill>
                  <a:srgbClr val="4E9A06"/>
                </a:solidFill>
              </a:rPr>
              <a:t>"</a:t>
            </a:r>
            <a:r>
              <a:rPr lang="en-US" dirty="0" err="1">
                <a:solidFill>
                  <a:srgbClr val="4E9A06"/>
                </a:solidFill>
              </a:rPr>
              <a:t>httpd</a:t>
            </a:r>
            <a:r>
              <a:rPr lang="en-US" dirty="0">
                <a:solidFill>
                  <a:srgbClr val="4E9A06"/>
                </a:solidFill>
              </a:rPr>
              <a:t>" </a:t>
            </a:r>
            <a:r>
              <a:rPr lang="en-US" b="1" dirty="0">
                <a:solidFill>
                  <a:srgbClr val="204A87"/>
                </a:solidFill>
              </a:rPr>
              <a:t>do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action </a:t>
            </a:r>
            <a:r>
              <a:rPr lang="en-US" dirty="0">
                <a:solidFill>
                  <a:srgbClr val="4E9A06"/>
                </a:solidFill>
              </a:rPr>
              <a:t>:start</a:t>
            </a:r>
          </a:p>
          <a:p>
            <a:r>
              <a:rPr lang="en-US" b="1" dirty="0">
                <a:solidFill>
                  <a:srgbClr val="204A87"/>
                </a:solidFill>
              </a:rPr>
              <a:t>end</a:t>
            </a:r>
          </a:p>
          <a:p>
            <a:endParaRPr lang="en-US" dirty="0"/>
          </a:p>
          <a:p>
            <a:r>
              <a:rPr lang="en-US" dirty="0">
                <a:solidFill>
                  <a:srgbClr val="000000"/>
                </a:solidFill>
              </a:rPr>
              <a:t>file </a:t>
            </a:r>
            <a:r>
              <a:rPr lang="en-US" dirty="0">
                <a:solidFill>
                  <a:srgbClr val="4E9A06"/>
                </a:solidFill>
              </a:rPr>
              <a:t>"/</a:t>
            </a:r>
            <a:r>
              <a:rPr lang="en-US" dirty="0" err="1">
                <a:solidFill>
                  <a:srgbClr val="4E9A06"/>
                </a:solidFill>
              </a:rPr>
              <a:t>var</a:t>
            </a:r>
            <a:r>
              <a:rPr lang="en-US" dirty="0">
                <a:solidFill>
                  <a:srgbClr val="4E9A06"/>
                </a:solidFill>
              </a:rPr>
              <a:t>/www/html/</a:t>
            </a:r>
            <a:r>
              <a:rPr lang="en-US" dirty="0" err="1">
                <a:solidFill>
                  <a:srgbClr val="4E9A06"/>
                </a:solidFill>
              </a:rPr>
              <a:t>index.html</a:t>
            </a:r>
            <a:r>
              <a:rPr lang="en-US" dirty="0">
                <a:solidFill>
                  <a:srgbClr val="4E9A06"/>
                </a:solidFill>
              </a:rPr>
              <a:t>" </a:t>
            </a:r>
            <a:r>
              <a:rPr lang="en-US" b="1" dirty="0">
                <a:solidFill>
                  <a:srgbClr val="204A87"/>
                </a:solidFill>
              </a:rPr>
              <a:t>do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content </a:t>
            </a:r>
            <a:r>
              <a:rPr lang="en-US" dirty="0">
                <a:solidFill>
                  <a:srgbClr val="4E9A06"/>
                </a:solidFill>
              </a:rPr>
              <a:t>"&lt;h1&gt;hello world&lt;/h1&gt;\n"</a:t>
            </a:r>
          </a:p>
          <a:p>
            <a:r>
              <a:rPr lang="en-US" b="1" dirty="0">
                <a:solidFill>
                  <a:srgbClr val="204A87"/>
                </a:solidFill>
              </a:rPr>
              <a:t>end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chef-repo/cookbooks/apache/recipes/</a:t>
            </a:r>
            <a:r>
              <a:rPr lang="en-US" dirty="0" err="1" smtClean="0"/>
              <a:t>default.rb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2092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Wait a tick!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We wanted to move the contents of the home page to another file</a:t>
            </a:r>
          </a:p>
          <a:p>
            <a:r>
              <a:rPr lang="en-US" dirty="0" smtClean="0"/>
              <a:t>Let’s change the </a:t>
            </a:r>
            <a:r>
              <a:rPr lang="en-US" dirty="0" smtClean="0">
                <a:latin typeface="Courier New"/>
                <a:cs typeface="Courier New"/>
              </a:rPr>
              <a:t>file</a:t>
            </a:r>
            <a:r>
              <a:rPr lang="en-US" dirty="0" smtClean="0"/>
              <a:t> resource to a </a:t>
            </a:r>
            <a:r>
              <a:rPr lang="en-US" dirty="0" smtClean="0">
                <a:latin typeface="Courier New"/>
                <a:cs typeface="Courier New"/>
              </a:rPr>
              <a:t>template</a:t>
            </a:r>
            <a:r>
              <a:rPr lang="en-US" dirty="0" smtClean="0"/>
              <a:t> resource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4086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Replace the </a:t>
            </a:r>
            <a:r>
              <a:rPr lang="en-US" dirty="0" smtClean="0">
                <a:latin typeface="Courier New"/>
                <a:cs typeface="Courier New"/>
              </a:rPr>
              <a:t>file</a:t>
            </a:r>
            <a:r>
              <a:rPr lang="en-US" dirty="0" smtClean="0"/>
              <a:t> resource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solidFill>
                  <a:srgbClr val="CE5C00"/>
                </a:solidFill>
              </a:rPr>
              <a:t>.</a:t>
            </a:r>
            <a:r>
              <a:rPr lang="en-US" b="1" dirty="0" smtClean="0">
                <a:solidFill>
                  <a:srgbClr val="000000"/>
                </a:solidFill>
              </a:rPr>
              <a:t>.</a:t>
            </a:r>
            <a:r>
              <a:rPr lang="en-US" b="1" dirty="0" smtClean="0">
                <a:solidFill>
                  <a:srgbClr val="CE5C00"/>
                </a:solidFill>
              </a:rPr>
              <a:t>.</a:t>
            </a:r>
            <a:endParaRPr lang="en-US" dirty="0"/>
          </a:p>
          <a:p>
            <a:r>
              <a:rPr lang="en-US" dirty="0">
                <a:solidFill>
                  <a:srgbClr val="000000"/>
                </a:solidFill>
              </a:rPr>
              <a:t>template </a:t>
            </a:r>
            <a:r>
              <a:rPr lang="en-US" dirty="0">
                <a:solidFill>
                  <a:srgbClr val="4E9A06"/>
                </a:solidFill>
              </a:rPr>
              <a:t>"/</a:t>
            </a:r>
            <a:r>
              <a:rPr lang="en-US" dirty="0" err="1">
                <a:solidFill>
                  <a:srgbClr val="4E9A06"/>
                </a:solidFill>
              </a:rPr>
              <a:t>var</a:t>
            </a:r>
            <a:r>
              <a:rPr lang="en-US" dirty="0">
                <a:solidFill>
                  <a:srgbClr val="4E9A06"/>
                </a:solidFill>
              </a:rPr>
              <a:t>/www/html/</a:t>
            </a:r>
            <a:r>
              <a:rPr lang="en-US" dirty="0" err="1">
                <a:solidFill>
                  <a:srgbClr val="4E9A06"/>
                </a:solidFill>
              </a:rPr>
              <a:t>index.html</a:t>
            </a:r>
            <a:r>
              <a:rPr lang="en-US" dirty="0">
                <a:solidFill>
                  <a:srgbClr val="4E9A06"/>
                </a:solidFill>
              </a:rPr>
              <a:t>" </a:t>
            </a:r>
            <a:r>
              <a:rPr lang="en-US" b="1" dirty="0">
                <a:solidFill>
                  <a:srgbClr val="204A87"/>
                </a:solidFill>
              </a:rPr>
              <a:t>do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source </a:t>
            </a:r>
            <a:r>
              <a:rPr lang="en-US" dirty="0">
                <a:solidFill>
                  <a:srgbClr val="4E9A06"/>
                </a:solidFill>
              </a:rPr>
              <a:t>"</a:t>
            </a:r>
            <a:r>
              <a:rPr lang="en-US" dirty="0" err="1">
                <a:solidFill>
                  <a:srgbClr val="4E9A06"/>
                </a:solidFill>
              </a:rPr>
              <a:t>index.html.erb</a:t>
            </a:r>
            <a:r>
              <a:rPr lang="en-US" dirty="0">
                <a:solidFill>
                  <a:srgbClr val="4E9A06"/>
                </a:solidFill>
              </a:rPr>
              <a:t>"</a:t>
            </a:r>
          </a:p>
          <a:p>
            <a:r>
              <a:rPr lang="en-US" b="1" dirty="0">
                <a:solidFill>
                  <a:srgbClr val="204A87"/>
                </a:solidFill>
              </a:rPr>
              <a:t>end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chef-repo/cookbooks/apache/recipes/</a:t>
            </a:r>
            <a:r>
              <a:rPr lang="en-US" dirty="0" err="1" smtClean="0"/>
              <a:t>default.rb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6951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Just an Introduction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Today is just an Introduction to Chef</a:t>
            </a:r>
          </a:p>
          <a:p>
            <a:r>
              <a:rPr lang="en-US" dirty="0" smtClean="0"/>
              <a:t>We’ll cover lots of topics but won’t go too deep on any of them</a:t>
            </a:r>
          </a:p>
          <a:p>
            <a:r>
              <a:rPr lang="en-US" dirty="0" smtClean="0"/>
              <a:t>Any discussion that takes us too far off the path will be captured</a:t>
            </a:r>
          </a:p>
          <a:p>
            <a:pPr lvl="1"/>
            <a:r>
              <a:rPr lang="en-US" dirty="0" smtClean="0"/>
              <a:t>We will return to these topics as time permits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3665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Template resource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An ERB template that is used to generate files based on the variables and logic contained within the template.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9264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a new template file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Template files are ERB files</a:t>
            </a:r>
          </a:p>
          <a:p>
            <a:r>
              <a:rPr lang="en-US" dirty="0" smtClean="0"/>
              <a:t>The </a:t>
            </a:r>
            <a:r>
              <a:rPr lang="en-US" dirty="0" smtClean="0">
                <a:latin typeface="Courier New"/>
                <a:cs typeface="Courier New"/>
              </a:rPr>
              <a:t>chef</a:t>
            </a:r>
            <a:r>
              <a:rPr lang="en-US" dirty="0" smtClean="0"/>
              <a:t> command includes a template generator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7577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>
            <a:noAutofit/>
          </a:bodyPr>
          <a:lstStyle/>
          <a:p>
            <a:r>
              <a:rPr lang="en-US" sz="1400" dirty="0"/>
              <a:t>Usage: chef generate template [path/to/cookbook] NAME [options]</a:t>
            </a:r>
          </a:p>
          <a:p>
            <a:r>
              <a:rPr lang="en-US" sz="1400" dirty="0"/>
              <a:t>    -C, --copyright COPYRIGHT        Name of the copyright holder - defaults to 'The Authors'</a:t>
            </a:r>
          </a:p>
          <a:p>
            <a:r>
              <a:rPr lang="en-US" sz="1400" dirty="0"/>
              <a:t>    -m, --email EMAIL                Email address of the author - defaults to '</a:t>
            </a:r>
            <a:r>
              <a:rPr lang="en-US" sz="1400" dirty="0" err="1"/>
              <a:t>you@example.com</a:t>
            </a:r>
            <a:r>
              <a:rPr lang="en-US" sz="1400" dirty="0"/>
              <a:t>'</a:t>
            </a:r>
          </a:p>
          <a:p>
            <a:r>
              <a:rPr lang="en-US" sz="1400" dirty="0"/>
              <a:t>    -I, --license LICENSE            </a:t>
            </a:r>
            <a:r>
              <a:rPr lang="en-US" sz="1400" dirty="0" err="1"/>
              <a:t>all_rights</a:t>
            </a:r>
            <a:r>
              <a:rPr lang="en-US" sz="1400" dirty="0"/>
              <a:t>, apache2, </a:t>
            </a:r>
            <a:r>
              <a:rPr lang="en-US" sz="1400" dirty="0" err="1"/>
              <a:t>mit</a:t>
            </a:r>
            <a:r>
              <a:rPr lang="en-US" sz="1400" dirty="0"/>
              <a:t>, gplv2, gplv3 - defaults to </a:t>
            </a:r>
            <a:r>
              <a:rPr lang="en-US" sz="1400" dirty="0" err="1"/>
              <a:t>all_rights</a:t>
            </a:r>
            <a:endParaRPr lang="en-US" sz="1400" dirty="0"/>
          </a:p>
          <a:p>
            <a:r>
              <a:rPr lang="en-US" sz="1400" dirty="0"/>
              <a:t>    -s, --source SOURCE_FILE         Copy content from SOURCE_FILE</a:t>
            </a:r>
          </a:p>
          <a:p>
            <a:r>
              <a:rPr lang="en-US" sz="1400" dirty="0"/>
              <a:t>    -g GENERATOR_COOKBOOK_PATH,      Use GENERATOR_COOKBOOK_PATH for the </a:t>
            </a:r>
            <a:r>
              <a:rPr lang="en-US" sz="1400" dirty="0" err="1"/>
              <a:t>code_generator</a:t>
            </a:r>
            <a:r>
              <a:rPr lang="en-US" sz="1400" dirty="0"/>
              <a:t> cookbook</a:t>
            </a:r>
          </a:p>
          <a:p>
            <a:r>
              <a:rPr lang="en-US" sz="1400" dirty="0"/>
              <a:t>        --generator-cookbook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create a template!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chef generate template --help</a:t>
            </a:r>
          </a:p>
        </p:txBody>
      </p:sp>
    </p:spTree>
    <p:extLst>
      <p:ext uri="{BB962C8B-B14F-4D97-AF65-F5344CB8AC3E}">
        <p14:creationId xmlns:p14="http://schemas.microsoft.com/office/powerpoint/2010/main" val="3454990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 to the chef-repo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cd ~/chef-repo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2214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/>
              <a:t>Compiling Cookbooks...</a:t>
            </a:r>
          </a:p>
          <a:p>
            <a:r>
              <a:rPr lang="en-US" dirty="0"/>
              <a:t>Recipe: </a:t>
            </a:r>
            <a:r>
              <a:rPr lang="en-US" dirty="0" err="1"/>
              <a:t>code_generator</a:t>
            </a:r>
            <a:r>
              <a:rPr lang="en-US" dirty="0"/>
              <a:t>::template</a:t>
            </a:r>
          </a:p>
          <a:p>
            <a:r>
              <a:rPr lang="en-US" dirty="0"/>
              <a:t>  * directory[cookbooks/apache/templates/default] action create</a:t>
            </a:r>
          </a:p>
          <a:p>
            <a:r>
              <a:rPr lang="en-US" dirty="0"/>
              <a:t>    - create new directory cookbooks/apache/templates/default</a:t>
            </a:r>
          </a:p>
          <a:p>
            <a:r>
              <a:rPr lang="en-US" dirty="0"/>
              <a:t>    - restore </a:t>
            </a:r>
            <a:r>
              <a:rPr lang="en-US" dirty="0" err="1"/>
              <a:t>selinux</a:t>
            </a:r>
            <a:r>
              <a:rPr lang="en-US" dirty="0"/>
              <a:t> security context</a:t>
            </a:r>
          </a:p>
          <a:p>
            <a:r>
              <a:rPr lang="en-US" dirty="0"/>
              <a:t>  * file[cookbooks/apache/templates/default/</a:t>
            </a:r>
            <a:r>
              <a:rPr lang="en-US" dirty="0" err="1"/>
              <a:t>index.html.erb</a:t>
            </a:r>
            <a:r>
              <a:rPr lang="en-US" dirty="0"/>
              <a:t>] action create</a:t>
            </a:r>
          </a:p>
          <a:p>
            <a:r>
              <a:rPr lang="en-US" dirty="0"/>
              <a:t>    - create new file cookbooks/apache/templates/default/</a:t>
            </a:r>
            <a:r>
              <a:rPr lang="en-US" dirty="0" err="1"/>
              <a:t>index.html.erb</a:t>
            </a:r>
            <a:endParaRPr lang="en-US" dirty="0"/>
          </a:p>
          <a:p>
            <a:r>
              <a:rPr lang="en-US" dirty="0"/>
              <a:t>    - update content in file cookbooks/apache/templates/default/</a:t>
            </a:r>
            <a:r>
              <a:rPr lang="en-US" dirty="0" err="1"/>
              <a:t>index.html.erb</a:t>
            </a:r>
            <a:r>
              <a:rPr lang="en-US" dirty="0"/>
              <a:t> from none to cdf94d</a:t>
            </a:r>
          </a:p>
          <a:p>
            <a:r>
              <a:rPr lang="en-US" dirty="0"/>
              <a:t>    (diff output suppressed by </a:t>
            </a:r>
            <a:r>
              <a:rPr lang="en-US" dirty="0" err="1"/>
              <a:t>config</a:t>
            </a:r>
            <a:r>
              <a:rPr lang="en-US" dirty="0"/>
              <a:t>)</a:t>
            </a:r>
          </a:p>
          <a:p>
            <a:r>
              <a:rPr lang="en-US" dirty="0"/>
              <a:t>    - restore </a:t>
            </a:r>
            <a:r>
              <a:rPr lang="en-US" dirty="0" err="1"/>
              <a:t>selinux</a:t>
            </a:r>
            <a:r>
              <a:rPr lang="en-US" dirty="0"/>
              <a:t> security context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create a template!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 anchor="ctr" anchorCtr="0">
            <a:noAutofit/>
          </a:bodyPr>
          <a:lstStyle/>
          <a:p>
            <a:r>
              <a:rPr lang="en-US" sz="1700" dirty="0"/>
              <a:t>chef generate template cookbooks/apache/ </a:t>
            </a:r>
            <a:r>
              <a:rPr lang="en-US" sz="1700" dirty="0" err="1"/>
              <a:t>index.html</a:t>
            </a:r>
            <a:r>
              <a:rPr lang="en-US" sz="1700" dirty="0"/>
              <a:t> -s /</a:t>
            </a:r>
            <a:r>
              <a:rPr lang="en-US" sz="1700" dirty="0" err="1"/>
              <a:t>var</a:t>
            </a:r>
            <a:r>
              <a:rPr lang="en-US" sz="1700" dirty="0"/>
              <a:t>/www/html/</a:t>
            </a:r>
            <a:r>
              <a:rPr lang="en-US" sz="1700" dirty="0" err="1"/>
              <a:t>index.html</a:t>
            </a:r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2101182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&lt;h1&gt;hello world&lt;/h1&gt;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Check the template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 anchor="ctr" anchorCtr="0">
            <a:normAutofit fontScale="62500" lnSpcReduction="20000"/>
          </a:bodyPr>
          <a:lstStyle/>
          <a:p>
            <a:r>
              <a:rPr lang="en-US" dirty="0" smtClean="0"/>
              <a:t>cat cookbooks/apache/templates/default/</a:t>
            </a:r>
            <a:r>
              <a:rPr lang="en-US" dirty="0" err="1" smtClean="0"/>
              <a:t>index.html.erb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3397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700" dirty="0"/>
              <a:t>Lab 3 – Manage the homepage content separately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Wingdings" charset="2"/>
              <a:buChar char="ü"/>
            </a:pPr>
            <a:r>
              <a:rPr lang="en-US" dirty="0" smtClean="0"/>
              <a:t>   Install </a:t>
            </a:r>
            <a:r>
              <a:rPr lang="en-US" dirty="0" err="1" smtClean="0"/>
              <a:t>git</a:t>
            </a:r>
            <a:r>
              <a:rPr lang="en-US" dirty="0" smtClean="0"/>
              <a:t>?</a:t>
            </a:r>
          </a:p>
          <a:p>
            <a:pPr>
              <a:buFont typeface="Wingdings" charset="2"/>
              <a:buChar char="ü"/>
            </a:pPr>
            <a:r>
              <a:rPr lang="en-US" dirty="0" smtClean="0"/>
              <a:t>   Create a chef-repo</a:t>
            </a:r>
          </a:p>
          <a:p>
            <a:pPr>
              <a:buFont typeface="Wingdings" charset="2"/>
              <a:buChar char="ü"/>
            </a:pPr>
            <a:r>
              <a:rPr lang="en-US" dirty="0" smtClean="0"/>
              <a:t>   Create an apache cookbook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9503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40000" lnSpcReduction="20000"/>
          </a:bodyPr>
          <a:lstStyle/>
          <a:p>
            <a:r>
              <a:rPr lang="en-US" dirty="0"/>
              <a:t>[2014-09-17T11:21:52+00:00] WARN: No </a:t>
            </a:r>
            <a:r>
              <a:rPr lang="en-US" dirty="0" err="1"/>
              <a:t>config</a:t>
            </a:r>
            <a:r>
              <a:rPr lang="en-US" dirty="0"/>
              <a:t> file found or specified on command line, using command line options.</a:t>
            </a:r>
          </a:p>
          <a:p>
            <a:r>
              <a:rPr lang="en-US" dirty="0"/>
              <a:t>Starting Chef Client, version 11.16.0</a:t>
            </a:r>
          </a:p>
          <a:p>
            <a:r>
              <a:rPr lang="en-US" dirty="0"/>
              <a:t>resolving cookbooks for run list: ["apache"]</a:t>
            </a:r>
          </a:p>
          <a:p>
            <a:r>
              <a:rPr lang="en-US" dirty="0"/>
              <a:t>Synchronizing Cookbooks:</a:t>
            </a:r>
          </a:p>
          <a:p>
            <a:r>
              <a:rPr lang="en-US" dirty="0"/>
              <a:t>  - apache</a:t>
            </a:r>
          </a:p>
          <a:p>
            <a:r>
              <a:rPr lang="en-US" dirty="0"/>
              <a:t>Compiling Cookbooks...</a:t>
            </a:r>
          </a:p>
          <a:p>
            <a:r>
              <a:rPr lang="en-US" dirty="0"/>
              <a:t>Converging 3 resources</a:t>
            </a:r>
          </a:p>
          <a:p>
            <a:r>
              <a:rPr lang="en-US" dirty="0"/>
              <a:t>Recipe: apache::default</a:t>
            </a:r>
          </a:p>
          <a:p>
            <a:r>
              <a:rPr lang="en-US" dirty="0"/>
              <a:t>  * package[</a:t>
            </a:r>
            <a:r>
              <a:rPr lang="en-US" dirty="0" err="1"/>
              <a:t>httpd</a:t>
            </a:r>
            <a:r>
              <a:rPr lang="en-US" dirty="0"/>
              <a:t>] action install (up to date)</a:t>
            </a:r>
          </a:p>
          <a:p>
            <a:r>
              <a:rPr lang="en-US" dirty="0"/>
              <a:t>  * service[</a:t>
            </a:r>
            <a:r>
              <a:rPr lang="en-US" dirty="0" err="1"/>
              <a:t>httpd</a:t>
            </a:r>
            <a:r>
              <a:rPr lang="en-US" dirty="0"/>
              <a:t>] action start (up to date)</a:t>
            </a:r>
          </a:p>
          <a:p>
            <a:r>
              <a:rPr lang="en-US" dirty="0"/>
              <a:t>  * template[/</a:t>
            </a:r>
            <a:r>
              <a:rPr lang="en-US" dirty="0" err="1"/>
              <a:t>var</a:t>
            </a:r>
            <a:r>
              <a:rPr lang="en-US" dirty="0"/>
              <a:t>/www/html/</a:t>
            </a:r>
            <a:r>
              <a:rPr lang="en-US" dirty="0" err="1"/>
              <a:t>index.html</a:t>
            </a:r>
            <a:r>
              <a:rPr lang="en-US" dirty="0"/>
              <a:t>] action create (up to date)</a:t>
            </a:r>
          </a:p>
          <a:p>
            <a:endParaRPr lang="en-US" dirty="0"/>
          </a:p>
          <a:p>
            <a:r>
              <a:rPr lang="en-US" dirty="0"/>
              <a:t>Running handlers:</a:t>
            </a:r>
          </a:p>
          <a:p>
            <a:r>
              <a:rPr lang="en-US" dirty="0"/>
              <a:t>Running handlers complete</a:t>
            </a:r>
          </a:p>
          <a:p>
            <a:r>
              <a:rPr lang="en-US" dirty="0"/>
              <a:t>Chef Client finished, 0/3 resources updated in 5.637631958 seconds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Verify the changes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err="1"/>
              <a:t>sudo</a:t>
            </a:r>
            <a:r>
              <a:rPr lang="en-US" dirty="0"/>
              <a:t> chef-client -z -r "recipe[apache]"</a:t>
            </a:r>
          </a:p>
        </p:txBody>
      </p:sp>
    </p:spTree>
    <p:extLst>
      <p:ext uri="{BB962C8B-B14F-4D97-AF65-F5344CB8AC3E}">
        <p14:creationId xmlns:p14="http://schemas.microsoft.com/office/powerpoint/2010/main" val="2614522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dirty="0"/>
              <a:t>&lt;h1&gt;hello world&lt;/h1&gt;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Verify the changes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curl http://</a:t>
            </a:r>
            <a:r>
              <a:rPr lang="en-US" dirty="0" err="1"/>
              <a:t>localhost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3914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Ensuring desired state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chef-client and run lists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0512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Logistics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3600" dirty="0" smtClean="0"/>
              <a:t>You are getting an early access preview of this course!</a:t>
            </a:r>
          </a:p>
          <a:p>
            <a:r>
              <a:rPr lang="en-US" sz="3600" dirty="0" smtClean="0"/>
              <a:t>We’re going to try out some new things.  There may be some rough edges</a:t>
            </a:r>
          </a:p>
          <a:p>
            <a:r>
              <a:rPr lang="en-US" sz="3600" dirty="0" smtClean="0"/>
              <a:t>Follow along with the class on </a:t>
            </a:r>
            <a:r>
              <a:rPr lang="en-US" sz="3600" dirty="0" err="1" smtClean="0"/>
              <a:t>GitHub</a:t>
            </a:r>
            <a:r>
              <a:rPr lang="en-US" sz="3600" dirty="0" smtClean="0"/>
              <a:t> – </a:t>
            </a:r>
          </a:p>
          <a:p>
            <a:r>
              <a:rPr lang="en-US" sz="3600" dirty="0" err="1" smtClean="0"/>
              <a:t>Github.com</a:t>
            </a:r>
            <a:r>
              <a:rPr lang="en-US" sz="3600" dirty="0" smtClean="0"/>
              <a:t>/</a:t>
            </a:r>
            <a:r>
              <a:rPr lang="en-US" sz="3600" dirty="0" err="1" smtClean="0"/>
              <a:t>nathenharvey</a:t>
            </a:r>
            <a:r>
              <a:rPr lang="en-US" sz="3600" dirty="0"/>
              <a:t>/</a:t>
            </a:r>
            <a:r>
              <a:rPr lang="en-US" sz="3600" dirty="0" err="1"/>
              <a:t>surge_introduction_to_chef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90252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chef-client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chef-client </a:t>
            </a:r>
            <a:r>
              <a:rPr lang="en-US" dirty="0"/>
              <a:t>is an </a:t>
            </a:r>
            <a:r>
              <a:rPr lang="en-US" dirty="0" smtClean="0"/>
              <a:t>executable</a:t>
            </a:r>
            <a:endParaRPr lang="en-US" dirty="0"/>
          </a:p>
          <a:p>
            <a:pPr lvl="1"/>
            <a:r>
              <a:rPr lang="en-US" dirty="0" smtClean="0"/>
              <a:t>performs all actions required to bring the node into the desired state</a:t>
            </a:r>
          </a:p>
          <a:p>
            <a:pPr lvl="1"/>
            <a:r>
              <a:rPr lang="en-US" dirty="0" smtClean="0"/>
              <a:t>typically run on a regular basis</a:t>
            </a:r>
          </a:p>
          <a:p>
            <a:pPr lvl="2"/>
            <a:r>
              <a:rPr lang="en-US" dirty="0" smtClean="0"/>
              <a:t>daemon</a:t>
            </a:r>
          </a:p>
          <a:p>
            <a:pPr lvl="2"/>
            <a:r>
              <a:rPr lang="en-US" dirty="0" err="1" smtClean="0"/>
              <a:t>cron</a:t>
            </a:r>
            <a:endParaRPr lang="en-US" dirty="0" smtClean="0"/>
          </a:p>
          <a:p>
            <a:pPr lvl="2"/>
            <a:r>
              <a:rPr lang="en-US" dirty="0" smtClean="0"/>
              <a:t>Windows service</a:t>
            </a:r>
            <a:endParaRPr lang="en-US" dirty="0"/>
          </a:p>
          <a:p>
            <a:r>
              <a:rPr lang="en-US" dirty="0" smtClean="0"/>
              <a:t>Included </a:t>
            </a:r>
            <a:r>
              <a:rPr lang="en-US" dirty="0"/>
              <a:t>with </a:t>
            </a:r>
            <a:r>
              <a:rPr lang="en-US" dirty="0" err="1" smtClean="0"/>
              <a:t>ChefDK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3420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chef-client modes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In conjunction with a Chef Server</a:t>
            </a:r>
          </a:p>
          <a:p>
            <a:r>
              <a:rPr lang="en-US" dirty="0" smtClean="0"/>
              <a:t>Local mode (no Chef Server)</a:t>
            </a:r>
            <a:endParaRPr lang="en-US" dirty="0"/>
          </a:p>
          <a:p>
            <a:r>
              <a:rPr lang="en-US" dirty="0" smtClean="0"/>
              <a:t>Typically run with elevated privileges</a:t>
            </a:r>
          </a:p>
          <a:p>
            <a:pPr lvl="1"/>
            <a:r>
              <a:rPr lang="en-US" dirty="0" smtClean="0"/>
              <a:t>root, </a:t>
            </a:r>
            <a:r>
              <a:rPr lang="en-US" dirty="0" err="1" smtClean="0"/>
              <a:t>sudo</a:t>
            </a:r>
            <a:r>
              <a:rPr lang="en-US" dirty="0" smtClean="0"/>
              <a:t>, or Administrator</a:t>
            </a:r>
          </a:p>
          <a:p>
            <a:r>
              <a:rPr lang="en-US" dirty="0" smtClean="0"/>
              <a:t>Can run as non-root user</a:t>
            </a:r>
          </a:p>
        </p:txBody>
      </p:sp>
    </p:spTree>
    <p:extLst>
      <p:ext uri="{BB962C8B-B14F-4D97-AF65-F5344CB8AC3E}">
        <p14:creationId xmlns:p14="http://schemas.microsoft.com/office/powerpoint/2010/main" val="2192498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chef-client privileges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Usually run with elevated privileges</a:t>
            </a:r>
          </a:p>
          <a:p>
            <a:pPr lvl="1"/>
            <a:r>
              <a:rPr lang="en-US" dirty="0" smtClean="0"/>
              <a:t>root</a:t>
            </a:r>
          </a:p>
          <a:p>
            <a:pPr lvl="1"/>
            <a:r>
              <a:rPr lang="en-US" dirty="0" err="1" smtClean="0"/>
              <a:t>sudo</a:t>
            </a:r>
            <a:endParaRPr lang="en-US" dirty="0" smtClean="0"/>
          </a:p>
          <a:p>
            <a:pPr lvl="1"/>
            <a:r>
              <a:rPr lang="en-US" dirty="0" smtClean="0"/>
              <a:t>Administrator</a:t>
            </a:r>
          </a:p>
          <a:p>
            <a:r>
              <a:rPr lang="en-US" dirty="0" smtClean="0"/>
              <a:t>Can run as a normal user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6221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Desired State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Policies describe the desired state</a:t>
            </a:r>
          </a:p>
          <a:p>
            <a:r>
              <a:rPr lang="en-US" dirty="0" smtClean="0"/>
              <a:t>Each node can follow a sub-set of policies</a:t>
            </a:r>
          </a:p>
          <a:p>
            <a:r>
              <a:rPr lang="en-US" dirty="0" smtClean="0"/>
              <a:t>The policies for each node are stored in a run list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2228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 List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8325" y="1155700"/>
            <a:ext cx="1371600" cy="1371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0700" y="4997450"/>
            <a:ext cx="1371600" cy="13716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325" y="1108075"/>
            <a:ext cx="1371600" cy="13716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5450" y="1108075"/>
            <a:ext cx="1371600" cy="13716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725" y="3086100"/>
            <a:ext cx="1371600" cy="13716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0850" y="3086100"/>
            <a:ext cx="1371600" cy="13716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725" y="4975225"/>
            <a:ext cx="1371600" cy="13716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7850" y="4975225"/>
            <a:ext cx="1371600" cy="13716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0225" y="3101975"/>
            <a:ext cx="1371600" cy="137160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1571625" y="2476500"/>
            <a:ext cx="1916390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ntp</a:t>
            </a:r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  cookbook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724025" y="4502150"/>
            <a:ext cx="2155638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users cookbook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733550" y="6369050"/>
            <a:ext cx="2206734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mysql</a:t>
            </a:r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 cookbook</a:t>
            </a:r>
          </a:p>
        </p:txBody>
      </p:sp>
    </p:spTree>
    <p:extLst>
      <p:ext uri="{BB962C8B-B14F-4D97-AF65-F5344CB8AC3E}">
        <p14:creationId xmlns:p14="http://schemas.microsoft.com/office/powerpoint/2010/main" val="4243598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 List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2575" y="1108075"/>
            <a:ext cx="1371600" cy="1371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0700" y="4997450"/>
            <a:ext cx="1371600" cy="13716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325" y="1108075"/>
            <a:ext cx="1371600" cy="13716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5450" y="1108075"/>
            <a:ext cx="1371600" cy="13716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725" y="3086100"/>
            <a:ext cx="1371600" cy="13716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0850" y="3086100"/>
            <a:ext cx="1371600" cy="13716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725" y="4975225"/>
            <a:ext cx="1371600" cy="13716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7850" y="4975225"/>
            <a:ext cx="1371600" cy="13716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20225" y="3101975"/>
            <a:ext cx="1371600" cy="137160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1571625" y="2476500"/>
            <a:ext cx="1916390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ntp</a:t>
            </a:r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  cookbook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724025" y="4502150"/>
            <a:ext cx="2155638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users cookbook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733550" y="6369050"/>
            <a:ext cx="2206734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mysql</a:t>
            </a:r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 cookbook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635750" y="1111250"/>
            <a:ext cx="2326659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recipe[</a:t>
            </a:r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ntp</a:t>
            </a:r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::client]</a:t>
            </a:r>
          </a:p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recipe[users]</a:t>
            </a:r>
          </a:p>
        </p:txBody>
      </p:sp>
      <p:cxnSp>
        <p:nvCxnSpPr>
          <p:cNvPr id="30" name="Straight Arrow Connector 29"/>
          <p:cNvCxnSpPr>
            <a:stCxn id="12" idx="3"/>
            <a:endCxn id="8" idx="1"/>
          </p:cNvCxnSpPr>
          <p:nvPr/>
        </p:nvCxnSpPr>
        <p:spPr>
          <a:xfrm>
            <a:off x="3067050" y="1793875"/>
            <a:ext cx="229552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18" idx="3"/>
            <a:endCxn id="8" idx="1"/>
          </p:cNvCxnSpPr>
          <p:nvPr/>
        </p:nvCxnSpPr>
        <p:spPr>
          <a:xfrm flipV="1">
            <a:off x="3092450" y="1793875"/>
            <a:ext cx="2270125" cy="19780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9" name="Picture 2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58325" y="1155700"/>
            <a:ext cx="13716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045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 List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6700" y="3076575"/>
            <a:ext cx="1371600" cy="1371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2575" y="1108075"/>
            <a:ext cx="1371600" cy="1371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0700" y="4997450"/>
            <a:ext cx="1371600" cy="13716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325" y="1108075"/>
            <a:ext cx="1371600" cy="13716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5450" y="1108075"/>
            <a:ext cx="1371600" cy="13716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725" y="3086100"/>
            <a:ext cx="1371600" cy="13716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0850" y="3086100"/>
            <a:ext cx="1371600" cy="13716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725" y="4975225"/>
            <a:ext cx="1371600" cy="13716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7850" y="4975225"/>
            <a:ext cx="1371600" cy="13716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20225" y="3101975"/>
            <a:ext cx="1371600" cy="137160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1571625" y="2476500"/>
            <a:ext cx="1916390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ntp</a:t>
            </a:r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  cookbook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724025" y="4502150"/>
            <a:ext cx="2155638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users cookbook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733550" y="6369050"/>
            <a:ext cx="2206734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mysql</a:t>
            </a:r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 cookbook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635750" y="1111250"/>
            <a:ext cx="2326659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recipe[</a:t>
            </a:r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ntp</a:t>
            </a:r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::client]</a:t>
            </a:r>
          </a:p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recipe[users]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629400" y="3009900"/>
            <a:ext cx="2702513" cy="110799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recipe[</a:t>
            </a:r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ntp</a:t>
            </a:r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::client]</a:t>
            </a:r>
          </a:p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recipe[users]</a:t>
            </a:r>
          </a:p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recipe[</a:t>
            </a:r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mysql</a:t>
            </a:r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::client]</a:t>
            </a:r>
          </a:p>
        </p:txBody>
      </p:sp>
      <p:cxnSp>
        <p:nvCxnSpPr>
          <p:cNvPr id="32" name="Straight Arrow Connector 31"/>
          <p:cNvCxnSpPr>
            <a:endCxn id="7" idx="1"/>
          </p:cNvCxnSpPr>
          <p:nvPr/>
        </p:nvCxnSpPr>
        <p:spPr>
          <a:xfrm>
            <a:off x="3095625" y="1905000"/>
            <a:ext cx="2251075" cy="18573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8" idx="3"/>
            <a:endCxn id="7" idx="1"/>
          </p:cNvCxnSpPr>
          <p:nvPr/>
        </p:nvCxnSpPr>
        <p:spPr>
          <a:xfrm flipV="1">
            <a:off x="3092450" y="3762375"/>
            <a:ext cx="2254250" cy="95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20" idx="3"/>
            <a:endCxn id="7" idx="1"/>
          </p:cNvCxnSpPr>
          <p:nvPr/>
        </p:nvCxnSpPr>
        <p:spPr>
          <a:xfrm flipV="1">
            <a:off x="3219450" y="3762375"/>
            <a:ext cx="2127250" cy="189865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9" name="Picture 2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58325" y="1155700"/>
            <a:ext cx="13716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789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 List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6700" y="3076575"/>
            <a:ext cx="1371600" cy="1371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2575" y="1108075"/>
            <a:ext cx="1371600" cy="1371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0700" y="4997450"/>
            <a:ext cx="1371600" cy="13716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325" y="1108075"/>
            <a:ext cx="1371600" cy="13716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5450" y="1108075"/>
            <a:ext cx="1371600" cy="13716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725" y="3086100"/>
            <a:ext cx="1371600" cy="13716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0850" y="3086100"/>
            <a:ext cx="1371600" cy="13716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725" y="4975225"/>
            <a:ext cx="1371600" cy="13716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7850" y="4975225"/>
            <a:ext cx="1371600" cy="13716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6225" y="4975225"/>
            <a:ext cx="1371600" cy="13716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20225" y="3101975"/>
            <a:ext cx="1371600" cy="137160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1571625" y="2476500"/>
            <a:ext cx="1916390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ntp</a:t>
            </a:r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  cookbook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724025" y="4502150"/>
            <a:ext cx="2155638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users cookbook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733550" y="6369050"/>
            <a:ext cx="2206734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mysql</a:t>
            </a:r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 cookbook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635750" y="1111250"/>
            <a:ext cx="2326659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recipe[</a:t>
            </a:r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ntp</a:t>
            </a:r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::client]</a:t>
            </a:r>
          </a:p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recipe[users]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629400" y="3009900"/>
            <a:ext cx="2702513" cy="110799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recipe[</a:t>
            </a:r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ntp</a:t>
            </a:r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::client]</a:t>
            </a:r>
          </a:p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recipe[users]</a:t>
            </a:r>
          </a:p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recipe[</a:t>
            </a:r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mysql</a:t>
            </a:r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::client]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718300" y="5119211"/>
            <a:ext cx="2839119" cy="110799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recipe[</a:t>
            </a:r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ntp</a:t>
            </a:r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::client]</a:t>
            </a:r>
          </a:p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recipe[users]</a:t>
            </a:r>
          </a:p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recipe[</a:t>
            </a:r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mysql</a:t>
            </a:r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::server]</a:t>
            </a:r>
          </a:p>
        </p:txBody>
      </p:sp>
      <p:cxnSp>
        <p:nvCxnSpPr>
          <p:cNvPr id="34" name="Straight Arrow Connector 33"/>
          <p:cNvCxnSpPr>
            <a:endCxn id="21" idx="1"/>
          </p:cNvCxnSpPr>
          <p:nvPr/>
        </p:nvCxnSpPr>
        <p:spPr>
          <a:xfrm>
            <a:off x="3032125" y="1920875"/>
            <a:ext cx="2324100" cy="374015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endCxn id="21" idx="1"/>
          </p:cNvCxnSpPr>
          <p:nvPr/>
        </p:nvCxnSpPr>
        <p:spPr>
          <a:xfrm>
            <a:off x="3111500" y="3889375"/>
            <a:ext cx="2244725" cy="177165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20" idx="3"/>
            <a:endCxn id="21" idx="1"/>
          </p:cNvCxnSpPr>
          <p:nvPr/>
        </p:nvCxnSpPr>
        <p:spPr>
          <a:xfrm>
            <a:off x="3219450" y="5661025"/>
            <a:ext cx="213677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9" name="Picture 2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58325" y="1155700"/>
            <a:ext cx="13716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789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 List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6700" y="3076575"/>
            <a:ext cx="1371600" cy="1371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2575" y="1108075"/>
            <a:ext cx="1371600" cy="1371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0700" y="4997450"/>
            <a:ext cx="1371600" cy="13716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325" y="1108075"/>
            <a:ext cx="1371600" cy="13716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5450" y="1108075"/>
            <a:ext cx="1371600" cy="13716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725" y="3086100"/>
            <a:ext cx="1371600" cy="13716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0850" y="3086100"/>
            <a:ext cx="1371600" cy="13716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725" y="4975225"/>
            <a:ext cx="1371600" cy="13716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7850" y="4975225"/>
            <a:ext cx="1371600" cy="13716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6225" y="4975225"/>
            <a:ext cx="1371600" cy="13716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20225" y="3101975"/>
            <a:ext cx="1371600" cy="137160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1571625" y="2476500"/>
            <a:ext cx="1916390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ntp</a:t>
            </a:r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  cookbook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724025" y="4502150"/>
            <a:ext cx="2155638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users cookbook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733550" y="6369050"/>
            <a:ext cx="2206734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mysql</a:t>
            </a:r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 cookbook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635750" y="1111250"/>
            <a:ext cx="2326659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recipe[</a:t>
            </a:r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ntp</a:t>
            </a:r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::client]</a:t>
            </a:r>
          </a:p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recipe[users]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629400" y="3009900"/>
            <a:ext cx="2702513" cy="110799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recipe[</a:t>
            </a:r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ntp</a:t>
            </a:r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::client]</a:t>
            </a:r>
          </a:p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recipe[users]</a:t>
            </a:r>
          </a:p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recipe[</a:t>
            </a:r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mysql</a:t>
            </a:r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::client]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718300" y="5119211"/>
            <a:ext cx="2839119" cy="110799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recipe[</a:t>
            </a:r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ntp</a:t>
            </a:r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::client]</a:t>
            </a:r>
          </a:p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recipe[users]</a:t>
            </a:r>
          </a:p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recipe[</a:t>
            </a:r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mysql</a:t>
            </a:r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::server]</a:t>
            </a:r>
          </a:p>
        </p:txBody>
      </p:sp>
      <p:cxnSp>
        <p:nvCxnSpPr>
          <p:cNvPr id="30" name="Straight Arrow Connector 29"/>
          <p:cNvCxnSpPr>
            <a:stCxn id="12" idx="3"/>
            <a:endCxn id="8" idx="1"/>
          </p:cNvCxnSpPr>
          <p:nvPr/>
        </p:nvCxnSpPr>
        <p:spPr>
          <a:xfrm>
            <a:off x="3067050" y="1793875"/>
            <a:ext cx="229552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endCxn id="7" idx="1"/>
          </p:cNvCxnSpPr>
          <p:nvPr/>
        </p:nvCxnSpPr>
        <p:spPr>
          <a:xfrm>
            <a:off x="3095625" y="1905000"/>
            <a:ext cx="2251075" cy="18573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endCxn id="21" idx="1"/>
          </p:cNvCxnSpPr>
          <p:nvPr/>
        </p:nvCxnSpPr>
        <p:spPr>
          <a:xfrm>
            <a:off x="3032125" y="1920875"/>
            <a:ext cx="2324100" cy="374015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18" idx="3"/>
            <a:endCxn id="8" idx="1"/>
          </p:cNvCxnSpPr>
          <p:nvPr/>
        </p:nvCxnSpPr>
        <p:spPr>
          <a:xfrm flipV="1">
            <a:off x="3092450" y="1793875"/>
            <a:ext cx="2270125" cy="19780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8" idx="3"/>
            <a:endCxn id="7" idx="1"/>
          </p:cNvCxnSpPr>
          <p:nvPr/>
        </p:nvCxnSpPr>
        <p:spPr>
          <a:xfrm flipV="1">
            <a:off x="3092450" y="3762375"/>
            <a:ext cx="2254250" cy="95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endCxn id="21" idx="1"/>
          </p:cNvCxnSpPr>
          <p:nvPr/>
        </p:nvCxnSpPr>
        <p:spPr>
          <a:xfrm>
            <a:off x="3111500" y="3889375"/>
            <a:ext cx="2244725" cy="177165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20" idx="3"/>
            <a:endCxn id="7" idx="1"/>
          </p:cNvCxnSpPr>
          <p:nvPr/>
        </p:nvCxnSpPr>
        <p:spPr>
          <a:xfrm flipV="1">
            <a:off x="3219450" y="3762375"/>
            <a:ext cx="2127250" cy="189865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20" idx="3"/>
            <a:endCxn id="21" idx="1"/>
          </p:cNvCxnSpPr>
          <p:nvPr/>
        </p:nvCxnSpPr>
        <p:spPr>
          <a:xfrm>
            <a:off x="3219450" y="5661025"/>
            <a:ext cx="213677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9" name="Picture 2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58325" y="1155700"/>
            <a:ext cx="13716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789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700" dirty="0" smtClean="0"/>
              <a:t>Lab 4 – Verify the cookbook</a:t>
            </a:r>
            <a:endParaRPr lang="en-US" sz="37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 smtClean="0"/>
              <a:t>Problem</a:t>
            </a:r>
            <a:r>
              <a:rPr lang="en-US" dirty="0" smtClean="0"/>
              <a:t>:  We need to test our new apache cookbook</a:t>
            </a:r>
          </a:p>
          <a:p>
            <a:r>
              <a:rPr lang="en-US" b="1" dirty="0" smtClean="0"/>
              <a:t>Success Criteria</a:t>
            </a:r>
            <a:r>
              <a:rPr lang="en-US" dirty="0" smtClean="0"/>
              <a:t>:  The default recipe applies cleanly and our home page is visible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630969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Logistics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Streaming LIVE to YouTube via Google+ Hangout</a:t>
            </a:r>
          </a:p>
          <a:p>
            <a:r>
              <a:rPr lang="en-US" dirty="0" smtClean="0"/>
              <a:t>Slides in the </a:t>
            </a:r>
            <a:r>
              <a:rPr lang="en-US" dirty="0" err="1" smtClean="0"/>
              <a:t>GitHub</a:t>
            </a:r>
            <a:r>
              <a:rPr lang="en-US" dirty="0" smtClean="0"/>
              <a:t> repository</a:t>
            </a:r>
          </a:p>
          <a:p>
            <a:r>
              <a:rPr lang="en-US" dirty="0" smtClean="0"/>
              <a:t>Code will be added to </a:t>
            </a:r>
            <a:r>
              <a:rPr lang="en-US" dirty="0" err="1" smtClean="0"/>
              <a:t>GitHub</a:t>
            </a:r>
            <a:r>
              <a:rPr lang="en-US" dirty="0" smtClean="0"/>
              <a:t> as we go</a:t>
            </a:r>
          </a:p>
          <a:p>
            <a:endParaRPr lang="en-US" dirty="0"/>
          </a:p>
          <a:p>
            <a:r>
              <a:rPr lang="en-US" dirty="0" smtClean="0"/>
              <a:t>But…we have a social contract…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8539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40000" lnSpcReduction="20000"/>
          </a:bodyPr>
          <a:lstStyle/>
          <a:p>
            <a:r>
              <a:rPr lang="en-US" dirty="0"/>
              <a:t>Starting Chef Client, version 11.16.0</a:t>
            </a:r>
          </a:p>
          <a:p>
            <a:r>
              <a:rPr lang="en-US" dirty="0"/>
              <a:t>resolving cookbooks for run list: ["apache"]</a:t>
            </a:r>
          </a:p>
          <a:p>
            <a:r>
              <a:rPr lang="en-US" dirty="0"/>
              <a:t>Synchronizing Cookbooks:</a:t>
            </a:r>
          </a:p>
          <a:p>
            <a:r>
              <a:rPr lang="en-US" dirty="0"/>
              <a:t>  - apache</a:t>
            </a:r>
          </a:p>
          <a:p>
            <a:r>
              <a:rPr lang="en-US" dirty="0"/>
              <a:t>Compiling Cookbooks...</a:t>
            </a:r>
          </a:p>
          <a:p>
            <a:r>
              <a:rPr lang="en-US" dirty="0"/>
              <a:t>Converging 3 resources</a:t>
            </a:r>
          </a:p>
          <a:p>
            <a:r>
              <a:rPr lang="en-US" dirty="0"/>
              <a:t>Recipe: apache::default</a:t>
            </a:r>
          </a:p>
          <a:p>
            <a:r>
              <a:rPr lang="en-US" dirty="0"/>
              <a:t>  * package[</a:t>
            </a:r>
            <a:r>
              <a:rPr lang="en-US" dirty="0" err="1"/>
              <a:t>httpd</a:t>
            </a:r>
            <a:r>
              <a:rPr lang="en-US" dirty="0"/>
              <a:t>] action install (up to date)</a:t>
            </a:r>
          </a:p>
          <a:p>
            <a:r>
              <a:rPr lang="en-US" dirty="0"/>
              <a:t>  * service[</a:t>
            </a:r>
            <a:r>
              <a:rPr lang="en-US" dirty="0" err="1"/>
              <a:t>httpd</a:t>
            </a:r>
            <a:r>
              <a:rPr lang="en-US" dirty="0"/>
              <a:t>] action start (up to date)</a:t>
            </a:r>
          </a:p>
          <a:p>
            <a:r>
              <a:rPr lang="en-US" dirty="0"/>
              <a:t>  * file[/</a:t>
            </a:r>
            <a:r>
              <a:rPr lang="en-US" dirty="0" err="1"/>
              <a:t>var</a:t>
            </a:r>
            <a:r>
              <a:rPr lang="en-US" dirty="0"/>
              <a:t>/www/html/</a:t>
            </a:r>
            <a:r>
              <a:rPr lang="en-US" dirty="0" err="1"/>
              <a:t>index.html</a:t>
            </a:r>
            <a:r>
              <a:rPr lang="en-US" dirty="0"/>
              <a:t>] action create (up to date)</a:t>
            </a:r>
          </a:p>
          <a:p>
            <a:endParaRPr lang="en-US" dirty="0"/>
          </a:p>
          <a:p>
            <a:r>
              <a:rPr lang="en-US" dirty="0"/>
              <a:t>Running handlers:</a:t>
            </a:r>
          </a:p>
          <a:p>
            <a:r>
              <a:rPr lang="en-US" dirty="0"/>
              <a:t>Running handlers complete</a:t>
            </a:r>
          </a:p>
          <a:p>
            <a:r>
              <a:rPr lang="en-US" dirty="0"/>
              <a:t>Chef Client finished, 0/3 resources updated in 14.375566874 seconds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 chef-client with a run list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err="1" smtClean="0"/>
              <a:t>sudo</a:t>
            </a:r>
            <a:r>
              <a:rPr lang="en-US" dirty="0" smtClean="0"/>
              <a:t> chef</a:t>
            </a:r>
            <a:r>
              <a:rPr lang="en-US" dirty="0"/>
              <a:t>-client -z -r "recipe[apache]"</a:t>
            </a:r>
          </a:p>
        </p:txBody>
      </p:sp>
    </p:spTree>
    <p:extLst>
      <p:ext uri="{BB962C8B-B14F-4D97-AF65-F5344CB8AC3E}">
        <p14:creationId xmlns:p14="http://schemas.microsoft.com/office/powerpoint/2010/main" val="3465516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&lt;h1&gt;hello world&lt;/h1&gt;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Verify the home page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curl http://</a:t>
            </a:r>
            <a:r>
              <a:rPr lang="en-US" dirty="0" err="1" smtClean="0"/>
              <a:t>localhost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5695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Infrastructure State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The node object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9859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Node Object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57199" y="1143000"/>
            <a:ext cx="8734426" cy="5257800"/>
          </a:xfrm>
        </p:spPr>
        <p:txBody>
          <a:bodyPr/>
          <a:lstStyle/>
          <a:p>
            <a:r>
              <a:rPr lang="en-US" dirty="0" smtClean="0"/>
              <a:t>A node is a physical, virtual, or cloud machine that is managed by the chef-client</a:t>
            </a:r>
          </a:p>
          <a:p>
            <a:endParaRPr lang="en-US" dirty="0" smtClean="0"/>
          </a:p>
          <a:p>
            <a:r>
              <a:rPr lang="en-US" dirty="0" smtClean="0"/>
              <a:t>Node object is a data structure representing the state of a node</a:t>
            </a:r>
          </a:p>
          <a:p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>
          <a:xfrm>
            <a:off x="8429408" y="6564313"/>
            <a:ext cx="3028950" cy="293687"/>
          </a:xfrm>
        </p:spPr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docs.getchef.com</a:t>
            </a:r>
            <a:r>
              <a:rPr lang="en-US" dirty="0"/>
              <a:t>/</a:t>
            </a:r>
            <a:r>
              <a:rPr lang="en-US" dirty="0" err="1"/>
              <a:t>chef_overview_nodes.html</a:t>
            </a:r>
            <a:endParaRPr lang="en-US" dirty="0"/>
          </a:p>
        </p:txBody>
      </p:sp>
      <p:pic>
        <p:nvPicPr>
          <p:cNvPr id="11" name="Picture Placeholder 10" descr="About Nodes — Chef Docs-1.jpg"/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37964" r="-137964"/>
          <a:stretch>
            <a:fillRect/>
          </a:stretch>
        </p:blipFill>
        <p:spPr>
          <a:xfrm>
            <a:off x="8572500" y="1143000"/>
            <a:ext cx="2746375" cy="5257800"/>
          </a:xfrm>
        </p:spPr>
      </p:pic>
    </p:spTree>
    <p:extLst>
      <p:ext uri="{BB962C8B-B14F-4D97-AF65-F5344CB8AC3E}">
        <p14:creationId xmlns:p14="http://schemas.microsoft.com/office/powerpoint/2010/main" val="334527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Node state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chef-client saves the current state of the node</a:t>
            </a:r>
          </a:p>
          <a:p>
            <a:r>
              <a:rPr lang="en-US" dirty="0" smtClean="0"/>
              <a:t>Local mode – in the nodes directory</a:t>
            </a:r>
          </a:p>
          <a:p>
            <a:r>
              <a:rPr lang="en-US" dirty="0" smtClean="0"/>
              <a:t>Normal mode – on the Chef server</a:t>
            </a:r>
          </a:p>
        </p:txBody>
      </p:sp>
    </p:spTree>
    <p:extLst>
      <p:ext uri="{BB962C8B-B14F-4D97-AF65-F5344CB8AC3E}">
        <p14:creationId xmlns:p14="http://schemas.microsoft.com/office/powerpoint/2010/main" val="1428242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pl-PL" dirty="0"/>
              <a:t>ip-172-31-32-114.ec2.internal.json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 directory:  nodes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 smtClean="0"/>
              <a:t>ls</a:t>
            </a:r>
            <a:r>
              <a:rPr lang="en-US" dirty="0" smtClean="0"/>
              <a:t> ~/chef-repo/nodes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762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25000" lnSpcReduction="20000"/>
          </a:bodyPr>
          <a:lstStyle/>
          <a:p>
            <a:r>
              <a:rPr lang="en-US" dirty="0"/>
              <a:t>{</a:t>
            </a:r>
          </a:p>
          <a:p>
            <a:r>
              <a:rPr lang="en-US" dirty="0"/>
              <a:t>  "name": "ip-172-31-32-114.ec2.internal",</a:t>
            </a:r>
          </a:p>
          <a:p>
            <a:r>
              <a:rPr lang="en-US" dirty="0"/>
              <a:t>  "normal": {</a:t>
            </a:r>
          </a:p>
          <a:p>
            <a:r>
              <a:rPr lang="en-US" dirty="0"/>
              <a:t>    "tags": [</a:t>
            </a:r>
          </a:p>
          <a:p>
            <a:endParaRPr lang="en-US" dirty="0"/>
          </a:p>
          <a:p>
            <a:r>
              <a:rPr lang="en-US" dirty="0"/>
              <a:t>    ]</a:t>
            </a:r>
          </a:p>
          <a:p>
            <a:r>
              <a:rPr lang="en-US" dirty="0"/>
              <a:t>  },</a:t>
            </a:r>
          </a:p>
          <a:p>
            <a:r>
              <a:rPr lang="en-US" dirty="0"/>
              <a:t>  "automatic": {</a:t>
            </a:r>
          </a:p>
          <a:p>
            <a:r>
              <a:rPr lang="en-US" dirty="0"/>
              <a:t>    "languages": {</a:t>
            </a:r>
          </a:p>
          <a:p>
            <a:r>
              <a:rPr lang="en-US" dirty="0"/>
              <a:t>      "ruby": {</a:t>
            </a:r>
          </a:p>
          <a:p>
            <a:r>
              <a:rPr lang="en-US" dirty="0"/>
              <a:t>        "platform": "x86_64-linux",</a:t>
            </a:r>
          </a:p>
          <a:p>
            <a:r>
              <a:rPr lang="en-US" dirty="0"/>
              <a:t>        "version": "2.1.2",</a:t>
            </a:r>
          </a:p>
          <a:p>
            <a:r>
              <a:rPr lang="en-US" dirty="0"/>
              <a:t>        "</a:t>
            </a:r>
            <a:r>
              <a:rPr lang="en-US" dirty="0" err="1"/>
              <a:t>release_date</a:t>
            </a:r>
            <a:r>
              <a:rPr lang="en-US" dirty="0"/>
              <a:t>": "2014-05-08",</a:t>
            </a:r>
          </a:p>
          <a:p>
            <a:r>
              <a:rPr lang="en-US" dirty="0"/>
              <a:t>        "target": "x86_64-unknown-linux-gnu",</a:t>
            </a:r>
          </a:p>
          <a:p>
            <a:r>
              <a:rPr lang="en-US" dirty="0"/>
              <a:t>        "</a:t>
            </a:r>
            <a:r>
              <a:rPr lang="en-US" dirty="0" err="1"/>
              <a:t>target_cpu</a:t>
            </a:r>
            <a:r>
              <a:rPr lang="en-US" dirty="0"/>
              <a:t>": "x86_64",</a:t>
            </a:r>
          </a:p>
          <a:p>
            <a:r>
              <a:rPr lang="en-US" dirty="0"/>
              <a:t>        "</a:t>
            </a:r>
            <a:r>
              <a:rPr lang="en-US" dirty="0" err="1"/>
              <a:t>target_vendor</a:t>
            </a:r>
            <a:r>
              <a:rPr lang="en-US" dirty="0"/>
              <a:t>": "unknown",</a:t>
            </a:r>
          </a:p>
          <a:p>
            <a:r>
              <a:rPr lang="en-US" dirty="0"/>
              <a:t>        "</a:t>
            </a:r>
            <a:r>
              <a:rPr lang="en-US" dirty="0" err="1"/>
              <a:t>target_os</a:t>
            </a:r>
            <a:r>
              <a:rPr lang="en-US" dirty="0"/>
              <a:t>": "</a:t>
            </a:r>
            <a:r>
              <a:rPr lang="en-US" dirty="0" err="1"/>
              <a:t>linux</a:t>
            </a:r>
            <a:r>
              <a:rPr lang="en-US" dirty="0"/>
              <a:t>",</a:t>
            </a:r>
          </a:p>
          <a:p>
            <a:r>
              <a:rPr lang="en-US" dirty="0"/>
              <a:t>        "host": "x86_64-unknown-linux-gnu",</a:t>
            </a:r>
          </a:p>
          <a:p>
            <a:r>
              <a:rPr lang="en-US" dirty="0"/>
              <a:t>        "</a:t>
            </a:r>
            <a:r>
              <a:rPr lang="en-US" dirty="0" err="1"/>
              <a:t>host_cpu</a:t>
            </a:r>
            <a:r>
              <a:rPr lang="en-US" dirty="0"/>
              <a:t>": "x86_64",</a:t>
            </a:r>
          </a:p>
          <a:p>
            <a:r>
              <a:rPr lang="en-US" dirty="0"/>
              <a:t>        "</a:t>
            </a:r>
            <a:r>
              <a:rPr lang="en-US" dirty="0" err="1"/>
              <a:t>host_os</a:t>
            </a:r>
            <a:r>
              <a:rPr lang="en-US" dirty="0"/>
              <a:t>": "</a:t>
            </a:r>
            <a:r>
              <a:rPr lang="en-US" dirty="0" err="1"/>
              <a:t>linux</a:t>
            </a:r>
            <a:r>
              <a:rPr lang="en-US" dirty="0"/>
              <a:t>-gnu",</a:t>
            </a:r>
          </a:p>
          <a:p>
            <a:r>
              <a:rPr lang="en-US" dirty="0"/>
              <a:t> </a:t>
            </a:r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Explore the node’s .</a:t>
            </a:r>
            <a:r>
              <a:rPr lang="en-US" dirty="0" err="1" smtClean="0"/>
              <a:t>json</a:t>
            </a:r>
            <a:r>
              <a:rPr lang="en-US" dirty="0" smtClean="0"/>
              <a:t> file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less nodes/*.</a:t>
            </a:r>
            <a:r>
              <a:rPr lang="en-US" dirty="0" err="1" smtClean="0"/>
              <a:t>json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6515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ohai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A system profiler that is used to detect the state of nodes</a:t>
            </a:r>
          </a:p>
          <a:p>
            <a:pPr lvl="1"/>
            <a:r>
              <a:rPr lang="en-US" dirty="0" smtClean="0"/>
              <a:t>Platform</a:t>
            </a:r>
          </a:p>
          <a:p>
            <a:pPr lvl="1"/>
            <a:r>
              <a:rPr lang="en-US" dirty="0" smtClean="0"/>
              <a:t>Network</a:t>
            </a:r>
          </a:p>
          <a:p>
            <a:pPr lvl="1"/>
            <a:r>
              <a:rPr lang="en-US" dirty="0" smtClean="0"/>
              <a:t>Memory</a:t>
            </a:r>
          </a:p>
          <a:p>
            <a:pPr lvl="1"/>
            <a:r>
              <a:rPr lang="en-US" dirty="0" smtClean="0"/>
              <a:t>And much more</a:t>
            </a:r>
          </a:p>
          <a:p>
            <a:r>
              <a:rPr lang="en-US" dirty="0" smtClean="0"/>
              <a:t>Included with </a:t>
            </a:r>
            <a:r>
              <a:rPr lang="en-US" dirty="0" err="1" smtClean="0"/>
              <a:t>ChefDK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9864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25000" lnSpcReduction="20000"/>
          </a:bodyPr>
          <a:lstStyle/>
          <a:p>
            <a:r>
              <a:rPr lang="en-US" dirty="0"/>
              <a:t>{</a:t>
            </a:r>
          </a:p>
          <a:p>
            <a:r>
              <a:rPr lang="en-US" dirty="0"/>
              <a:t>  "languages": {</a:t>
            </a:r>
          </a:p>
          <a:p>
            <a:r>
              <a:rPr lang="en-US" dirty="0"/>
              <a:t>    "ruby": {</a:t>
            </a:r>
          </a:p>
          <a:p>
            <a:r>
              <a:rPr lang="en-US" dirty="0"/>
              <a:t>      "platform": "x86_64-linux",</a:t>
            </a:r>
          </a:p>
          <a:p>
            <a:r>
              <a:rPr lang="en-US" dirty="0"/>
              <a:t>      "version": "2.1.2",</a:t>
            </a:r>
          </a:p>
          <a:p>
            <a:r>
              <a:rPr lang="en-US" dirty="0"/>
              <a:t>      "</a:t>
            </a:r>
            <a:r>
              <a:rPr lang="en-US" dirty="0" err="1"/>
              <a:t>release_date</a:t>
            </a:r>
            <a:r>
              <a:rPr lang="en-US" dirty="0"/>
              <a:t>": "2014-05-08",</a:t>
            </a:r>
          </a:p>
          <a:p>
            <a:r>
              <a:rPr lang="en-US" dirty="0"/>
              <a:t>      "target": "x86_64-unknown-linux-gnu",</a:t>
            </a:r>
          </a:p>
          <a:p>
            <a:r>
              <a:rPr lang="en-US" dirty="0"/>
              <a:t>      "</a:t>
            </a:r>
            <a:r>
              <a:rPr lang="en-US" dirty="0" err="1"/>
              <a:t>target_cpu</a:t>
            </a:r>
            <a:r>
              <a:rPr lang="en-US" dirty="0"/>
              <a:t>": "x86_64",</a:t>
            </a:r>
          </a:p>
          <a:p>
            <a:r>
              <a:rPr lang="en-US" dirty="0"/>
              <a:t>      "</a:t>
            </a:r>
            <a:r>
              <a:rPr lang="en-US" dirty="0" err="1"/>
              <a:t>target_vendor</a:t>
            </a:r>
            <a:r>
              <a:rPr lang="en-US" dirty="0"/>
              <a:t>": "unknown",</a:t>
            </a:r>
          </a:p>
          <a:p>
            <a:r>
              <a:rPr lang="en-US" dirty="0"/>
              <a:t>      "</a:t>
            </a:r>
            <a:r>
              <a:rPr lang="en-US" dirty="0" err="1"/>
              <a:t>target_os</a:t>
            </a:r>
            <a:r>
              <a:rPr lang="en-US" dirty="0"/>
              <a:t>": "</a:t>
            </a:r>
            <a:r>
              <a:rPr lang="en-US" dirty="0" err="1"/>
              <a:t>linux</a:t>
            </a:r>
            <a:r>
              <a:rPr lang="en-US" dirty="0"/>
              <a:t>",</a:t>
            </a:r>
          </a:p>
          <a:p>
            <a:r>
              <a:rPr lang="en-US" dirty="0"/>
              <a:t>      "host": "x86_64-unknown-linux-gnu",</a:t>
            </a:r>
          </a:p>
          <a:p>
            <a:r>
              <a:rPr lang="en-US" dirty="0"/>
              <a:t>      "</a:t>
            </a:r>
            <a:r>
              <a:rPr lang="en-US" dirty="0" err="1"/>
              <a:t>host_cpu</a:t>
            </a:r>
            <a:r>
              <a:rPr lang="en-US" dirty="0"/>
              <a:t>": "x86_64",</a:t>
            </a:r>
          </a:p>
          <a:p>
            <a:r>
              <a:rPr lang="en-US" dirty="0"/>
              <a:t>      "</a:t>
            </a:r>
            <a:r>
              <a:rPr lang="en-US" dirty="0" err="1"/>
              <a:t>host_os</a:t>
            </a:r>
            <a:r>
              <a:rPr lang="en-US" dirty="0"/>
              <a:t>": "</a:t>
            </a:r>
            <a:r>
              <a:rPr lang="en-US" dirty="0" err="1"/>
              <a:t>linux</a:t>
            </a:r>
            <a:r>
              <a:rPr lang="en-US" dirty="0"/>
              <a:t>-gnu",</a:t>
            </a:r>
          </a:p>
          <a:p>
            <a:r>
              <a:rPr lang="en-US" dirty="0"/>
              <a:t>      "</a:t>
            </a:r>
            <a:r>
              <a:rPr lang="en-US" dirty="0" err="1"/>
              <a:t>host_vendor</a:t>
            </a:r>
            <a:r>
              <a:rPr lang="en-US" dirty="0"/>
              <a:t>": "unknown",</a:t>
            </a:r>
          </a:p>
          <a:p>
            <a:r>
              <a:rPr lang="en-US" dirty="0"/>
              <a:t>      "</a:t>
            </a:r>
            <a:r>
              <a:rPr lang="en-US" dirty="0" err="1"/>
              <a:t>bin_dir</a:t>
            </a:r>
            <a:r>
              <a:rPr lang="en-US" dirty="0"/>
              <a:t>": "/opt/</a:t>
            </a:r>
            <a:r>
              <a:rPr lang="en-US" dirty="0" err="1"/>
              <a:t>chefdk</a:t>
            </a:r>
            <a:r>
              <a:rPr lang="en-US" dirty="0"/>
              <a:t>/embedded/bin",</a:t>
            </a:r>
          </a:p>
          <a:p>
            <a:r>
              <a:rPr lang="en-US" dirty="0"/>
              <a:t>      "</a:t>
            </a:r>
            <a:r>
              <a:rPr lang="en-US" dirty="0" err="1"/>
              <a:t>ruby_bin</a:t>
            </a:r>
            <a:r>
              <a:rPr lang="en-US" dirty="0"/>
              <a:t>": "/opt/</a:t>
            </a:r>
            <a:r>
              <a:rPr lang="en-US" dirty="0" err="1"/>
              <a:t>chefdk</a:t>
            </a:r>
            <a:r>
              <a:rPr lang="en-US" dirty="0"/>
              <a:t>/embedded/bin/ruby",</a:t>
            </a:r>
          </a:p>
          <a:p>
            <a:r>
              <a:rPr lang="en-US" dirty="0"/>
              <a:t>      "</a:t>
            </a:r>
            <a:r>
              <a:rPr lang="en-US" dirty="0" err="1"/>
              <a:t>gems_dir</a:t>
            </a:r>
            <a:r>
              <a:rPr lang="en-US" dirty="0"/>
              <a:t>": "/opt/</a:t>
            </a:r>
            <a:r>
              <a:rPr lang="en-US" dirty="0" err="1"/>
              <a:t>chefdk</a:t>
            </a:r>
            <a:r>
              <a:rPr lang="en-US" dirty="0"/>
              <a:t>/embedded/lib/ruby/gems/2.1.0",</a:t>
            </a:r>
          </a:p>
          <a:p>
            <a:r>
              <a:rPr lang="en-US" dirty="0"/>
              <a:t>      "</a:t>
            </a:r>
            <a:r>
              <a:rPr lang="en-US" dirty="0" err="1"/>
              <a:t>gem_bin</a:t>
            </a:r>
            <a:r>
              <a:rPr lang="en-US" dirty="0"/>
              <a:t>": "/opt/</a:t>
            </a:r>
            <a:r>
              <a:rPr lang="en-US" dirty="0" err="1"/>
              <a:t>chefdk</a:t>
            </a:r>
            <a:r>
              <a:rPr lang="en-US" dirty="0"/>
              <a:t>/embedded/bin/gem"</a:t>
            </a:r>
          </a:p>
          <a:p>
            <a:r>
              <a:rPr lang="en-US" dirty="0"/>
              <a:t>    },</a:t>
            </a:r>
          </a:p>
          <a:p>
            <a:r>
              <a:rPr lang="en-US" dirty="0"/>
              <a:t> </a:t>
            </a:r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 </a:t>
            </a:r>
            <a:r>
              <a:rPr lang="en-US" dirty="0" err="1" smtClean="0"/>
              <a:t>ohai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 smtClean="0"/>
              <a:t>ohai</a:t>
            </a:r>
            <a:r>
              <a:rPr lang="en-US" dirty="0" smtClean="0"/>
              <a:t> | less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9832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pt-BR" dirty="0"/>
              <a:t>[</a:t>
            </a:r>
          </a:p>
          <a:p>
            <a:r>
              <a:rPr lang="pt-BR" dirty="0"/>
              <a:t>  "centos"</a:t>
            </a:r>
          </a:p>
          <a:p>
            <a:r>
              <a:rPr lang="pt-BR" dirty="0"/>
              <a:t>]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</a:t>
            </a:r>
            <a:r>
              <a:rPr lang="en-US" dirty="0" err="1" smtClean="0"/>
              <a:t>ohai</a:t>
            </a:r>
            <a:r>
              <a:rPr lang="en-US" dirty="0" smtClean="0"/>
              <a:t> to find the platform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 smtClean="0"/>
              <a:t>ohai</a:t>
            </a:r>
            <a:r>
              <a:rPr lang="en-US" dirty="0" smtClean="0"/>
              <a:t> platform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9741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586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 "platform": "x86_64-linux",</a:t>
            </a:r>
          </a:p>
          <a:p>
            <a:r>
              <a:rPr lang="en-US" dirty="0"/>
              <a:t>    "platform": "centos",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 the platform in the node object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/>
              <a:t>grep</a:t>
            </a:r>
            <a:r>
              <a:rPr lang="en-US" dirty="0"/>
              <a:t> '"platform"' nodes/*.</a:t>
            </a:r>
            <a:r>
              <a:rPr lang="en-US" dirty="0" err="1"/>
              <a:t>json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3818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700" dirty="0" smtClean="0"/>
              <a:t>Lab </a:t>
            </a:r>
            <a:r>
              <a:rPr lang="en-US" sz="3700" dirty="0"/>
              <a:t>5</a:t>
            </a:r>
            <a:r>
              <a:rPr lang="en-US" sz="3700" dirty="0" smtClean="0"/>
              <a:t> – Read node attributes in our policy</a:t>
            </a:r>
            <a:endParaRPr lang="en-US" sz="37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 smtClean="0"/>
              <a:t>Problem</a:t>
            </a:r>
            <a:r>
              <a:rPr lang="en-US" dirty="0" smtClean="0"/>
              <a:t>:  We want to see some node details on our home page.</a:t>
            </a:r>
          </a:p>
          <a:p>
            <a:r>
              <a:rPr lang="en-US" b="1" dirty="0" smtClean="0"/>
              <a:t>Success Criteria</a:t>
            </a:r>
            <a:r>
              <a:rPr lang="en-US" dirty="0" smtClean="0"/>
              <a:t>:  Our home page includes additional information about the node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251331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Display node attributes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sz="1900" dirty="0"/>
              <a:t>&lt;h1&gt;hello world&lt;/h1&gt;</a:t>
            </a:r>
          </a:p>
          <a:p>
            <a:endParaRPr lang="en-US" sz="1900" dirty="0"/>
          </a:p>
          <a:p>
            <a:r>
              <a:rPr lang="en-US" sz="1900" dirty="0"/>
              <a:t>&lt;p&gt;</a:t>
            </a:r>
          </a:p>
          <a:p>
            <a:r>
              <a:rPr lang="en-US" sz="1900" dirty="0"/>
              <a:t>  </a:t>
            </a:r>
            <a:r>
              <a:rPr lang="en-US" sz="1900" dirty="0" smtClean="0"/>
              <a:t>This is </a:t>
            </a:r>
            <a:r>
              <a:rPr lang="en-US" sz="1900" dirty="0"/>
              <a:t>a &lt;%= node["platform"] %&gt; &lt;%= node["</a:t>
            </a:r>
            <a:r>
              <a:rPr lang="en-US" sz="1900" dirty="0" err="1"/>
              <a:t>platform_version</a:t>
            </a:r>
            <a:r>
              <a:rPr lang="en-US" sz="1900" dirty="0"/>
              <a:t>"] %&gt; </a:t>
            </a:r>
            <a:r>
              <a:rPr lang="en-US" sz="1900" dirty="0" smtClean="0"/>
              <a:t>server.</a:t>
            </a:r>
          </a:p>
          <a:p>
            <a:r>
              <a:rPr lang="en-US" sz="1900" dirty="0" smtClean="0"/>
              <a:t>  with </a:t>
            </a:r>
            <a:r>
              <a:rPr lang="en-US" sz="1900" dirty="0"/>
              <a:t>&lt;%= node["memory"]["total"] %&gt; RAM.</a:t>
            </a:r>
          </a:p>
          <a:p>
            <a:r>
              <a:rPr lang="en-US" sz="1900" dirty="0" smtClean="0"/>
              <a:t>&lt;/p&gt;</a:t>
            </a:r>
            <a:endParaRPr lang="en-US" sz="19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cookbooks/apache/templates/default/</a:t>
            </a:r>
            <a:r>
              <a:rPr lang="en-US" dirty="0" err="1" smtClean="0"/>
              <a:t>index.html.erb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0937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Display node attributes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sz="1900" dirty="0"/>
              <a:t>&lt;h1&gt;hello world&lt;/h1&gt;</a:t>
            </a:r>
          </a:p>
          <a:p>
            <a:endParaRPr lang="en-US" sz="1900" dirty="0"/>
          </a:p>
          <a:p>
            <a:r>
              <a:rPr lang="en-US" sz="1900" dirty="0"/>
              <a:t>&lt;p&gt;</a:t>
            </a:r>
          </a:p>
          <a:p>
            <a:r>
              <a:rPr lang="en-US" sz="1900" dirty="0"/>
              <a:t>  </a:t>
            </a:r>
            <a:r>
              <a:rPr lang="en-US" sz="1900" dirty="0" smtClean="0"/>
              <a:t>This is </a:t>
            </a:r>
            <a:r>
              <a:rPr lang="en-US" sz="1900" dirty="0"/>
              <a:t>a &lt;%= node["platform"] %&gt; &lt;%= node["</a:t>
            </a:r>
            <a:r>
              <a:rPr lang="en-US" sz="1900" dirty="0" err="1"/>
              <a:t>platform_version</a:t>
            </a:r>
            <a:r>
              <a:rPr lang="en-US" sz="1900" dirty="0"/>
              <a:t>"] %&gt; </a:t>
            </a:r>
            <a:r>
              <a:rPr lang="en-US" sz="1900" dirty="0" smtClean="0"/>
              <a:t>server.</a:t>
            </a:r>
          </a:p>
          <a:p>
            <a:r>
              <a:rPr lang="en-US" sz="1900" dirty="0" smtClean="0"/>
              <a:t>  with </a:t>
            </a:r>
            <a:r>
              <a:rPr lang="en-US" sz="1900" dirty="0"/>
              <a:t>&lt;%= node["memory"]["total"] %&gt; RAM.</a:t>
            </a:r>
          </a:p>
          <a:p>
            <a:r>
              <a:rPr lang="en-US" sz="1900" dirty="0" smtClean="0"/>
              <a:t>&lt;/p&gt;</a:t>
            </a:r>
            <a:endParaRPr lang="en-US" sz="19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cookbooks/apache/templates/default/</a:t>
            </a:r>
            <a:r>
              <a:rPr lang="en-US" dirty="0" err="1" smtClean="0"/>
              <a:t>index.html.erb</a:t>
            </a:r>
            <a:endParaRPr lang="en-US" dirty="0"/>
          </a:p>
        </p:txBody>
      </p:sp>
      <p:sp>
        <p:nvSpPr>
          <p:cNvPr id="5" name="Frame 4"/>
          <p:cNvSpPr/>
          <p:nvPr/>
        </p:nvSpPr>
        <p:spPr bwMode="auto">
          <a:xfrm>
            <a:off x="2206625" y="2873375"/>
            <a:ext cx="3492500" cy="476250"/>
          </a:xfrm>
          <a:prstGeom prst="fram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639132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Display node attributes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sz="1900" dirty="0"/>
              <a:t>&lt;h1&gt;hello world&lt;/h1&gt;</a:t>
            </a:r>
          </a:p>
          <a:p>
            <a:endParaRPr lang="en-US" sz="1900" dirty="0"/>
          </a:p>
          <a:p>
            <a:r>
              <a:rPr lang="en-US" sz="1900" dirty="0"/>
              <a:t>&lt;p&gt;</a:t>
            </a:r>
          </a:p>
          <a:p>
            <a:r>
              <a:rPr lang="en-US" sz="1900" dirty="0"/>
              <a:t>  </a:t>
            </a:r>
            <a:r>
              <a:rPr lang="en-US" sz="1900" dirty="0" smtClean="0"/>
              <a:t>This is </a:t>
            </a:r>
            <a:r>
              <a:rPr lang="en-US" sz="1900" dirty="0"/>
              <a:t>a &lt;%= node["platform"] %&gt; &lt;%= node["</a:t>
            </a:r>
            <a:r>
              <a:rPr lang="en-US" sz="1900" dirty="0" err="1"/>
              <a:t>platform_version</a:t>
            </a:r>
            <a:r>
              <a:rPr lang="en-US" sz="1900" dirty="0"/>
              <a:t>"] %&gt; </a:t>
            </a:r>
            <a:r>
              <a:rPr lang="en-US" sz="1900" dirty="0" smtClean="0"/>
              <a:t>server.</a:t>
            </a:r>
          </a:p>
          <a:p>
            <a:r>
              <a:rPr lang="en-US" sz="1900" dirty="0" smtClean="0"/>
              <a:t>  with </a:t>
            </a:r>
            <a:r>
              <a:rPr lang="en-US" sz="1900" dirty="0"/>
              <a:t>&lt;%= node["memory"]["total"] %&gt; RAM.</a:t>
            </a:r>
          </a:p>
          <a:p>
            <a:r>
              <a:rPr lang="en-US" sz="1900" dirty="0" smtClean="0"/>
              <a:t>&lt;/p&gt;</a:t>
            </a:r>
            <a:endParaRPr lang="en-US" sz="19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cookbooks/apache/templates/default/</a:t>
            </a:r>
            <a:r>
              <a:rPr lang="en-US" dirty="0" err="1" smtClean="0"/>
              <a:t>index.html.erb</a:t>
            </a:r>
            <a:endParaRPr lang="en-US" dirty="0"/>
          </a:p>
        </p:txBody>
      </p:sp>
      <p:sp>
        <p:nvSpPr>
          <p:cNvPr id="6" name="Frame 5"/>
          <p:cNvSpPr/>
          <p:nvPr/>
        </p:nvSpPr>
        <p:spPr bwMode="auto">
          <a:xfrm>
            <a:off x="5715000" y="2857500"/>
            <a:ext cx="4603750" cy="508000"/>
          </a:xfrm>
          <a:prstGeom prst="fram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732138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Display node attributes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sz="1900" dirty="0"/>
              <a:t>&lt;h1&gt;hello world&lt;/h1&gt;</a:t>
            </a:r>
          </a:p>
          <a:p>
            <a:endParaRPr lang="en-US" sz="1900" dirty="0"/>
          </a:p>
          <a:p>
            <a:r>
              <a:rPr lang="en-US" sz="1900" dirty="0"/>
              <a:t>&lt;p&gt;</a:t>
            </a:r>
          </a:p>
          <a:p>
            <a:r>
              <a:rPr lang="en-US" sz="1900" dirty="0"/>
              <a:t>  </a:t>
            </a:r>
            <a:r>
              <a:rPr lang="en-US" sz="1900" dirty="0" smtClean="0"/>
              <a:t>This is </a:t>
            </a:r>
            <a:r>
              <a:rPr lang="en-US" sz="1900" dirty="0"/>
              <a:t>a &lt;%= node["platform"] %&gt; &lt;%= node["</a:t>
            </a:r>
            <a:r>
              <a:rPr lang="en-US" sz="1900" dirty="0" err="1"/>
              <a:t>platform_version</a:t>
            </a:r>
            <a:r>
              <a:rPr lang="en-US" sz="1900" dirty="0"/>
              <a:t>"] %&gt; </a:t>
            </a:r>
            <a:r>
              <a:rPr lang="en-US" sz="1900" dirty="0" smtClean="0"/>
              <a:t>server.</a:t>
            </a:r>
          </a:p>
          <a:p>
            <a:r>
              <a:rPr lang="en-US" sz="1900" dirty="0" smtClean="0"/>
              <a:t>  with </a:t>
            </a:r>
            <a:r>
              <a:rPr lang="en-US" sz="1900" dirty="0"/>
              <a:t>&lt;%= node["memory"]["total"] %&gt; RAM.</a:t>
            </a:r>
          </a:p>
          <a:p>
            <a:r>
              <a:rPr lang="en-US" sz="1900" dirty="0" smtClean="0"/>
              <a:t>&lt;/p&gt;</a:t>
            </a:r>
            <a:endParaRPr lang="en-US" sz="19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cookbooks/apache/templates/default/</a:t>
            </a:r>
            <a:r>
              <a:rPr lang="en-US" dirty="0" err="1" smtClean="0"/>
              <a:t>index.html.erb</a:t>
            </a:r>
            <a:endParaRPr lang="en-US" dirty="0"/>
          </a:p>
        </p:txBody>
      </p:sp>
      <p:sp>
        <p:nvSpPr>
          <p:cNvPr id="7" name="Frame 6"/>
          <p:cNvSpPr/>
          <p:nvPr/>
        </p:nvSpPr>
        <p:spPr bwMode="auto">
          <a:xfrm>
            <a:off x="1485900" y="3279775"/>
            <a:ext cx="4546600" cy="508000"/>
          </a:xfrm>
          <a:prstGeom prst="fram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732138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Display node attributes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sz="1900" dirty="0"/>
              <a:t>&lt;h1&gt;hello world&lt;/h1&gt;</a:t>
            </a:r>
          </a:p>
          <a:p>
            <a:endParaRPr lang="en-US" sz="1900" dirty="0"/>
          </a:p>
          <a:p>
            <a:r>
              <a:rPr lang="en-US" sz="1900" dirty="0"/>
              <a:t>&lt;p&gt;</a:t>
            </a:r>
          </a:p>
          <a:p>
            <a:r>
              <a:rPr lang="en-US" sz="1900" dirty="0"/>
              <a:t>  </a:t>
            </a:r>
            <a:r>
              <a:rPr lang="en-US" sz="1900" dirty="0" smtClean="0"/>
              <a:t>This is </a:t>
            </a:r>
            <a:r>
              <a:rPr lang="en-US" sz="1900" dirty="0"/>
              <a:t>a &lt;%= node["platform"] %&gt; &lt;%= node["</a:t>
            </a:r>
            <a:r>
              <a:rPr lang="en-US" sz="1900" dirty="0" err="1"/>
              <a:t>platform_version</a:t>
            </a:r>
            <a:r>
              <a:rPr lang="en-US" sz="1900" dirty="0"/>
              <a:t>"] %&gt; </a:t>
            </a:r>
            <a:r>
              <a:rPr lang="en-US" sz="1900" dirty="0" smtClean="0"/>
              <a:t>server.</a:t>
            </a:r>
          </a:p>
          <a:p>
            <a:r>
              <a:rPr lang="en-US" sz="1900" dirty="0" smtClean="0"/>
              <a:t>  with </a:t>
            </a:r>
            <a:r>
              <a:rPr lang="en-US" sz="1900" dirty="0"/>
              <a:t>&lt;%= node["memory"]["total"] %&gt; RAM.</a:t>
            </a:r>
          </a:p>
          <a:p>
            <a:r>
              <a:rPr lang="en-US" sz="1900" dirty="0" smtClean="0"/>
              <a:t>&lt;/p&gt;</a:t>
            </a:r>
            <a:endParaRPr lang="en-US" sz="19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cookbooks/apache/templates/default/</a:t>
            </a:r>
            <a:r>
              <a:rPr lang="en-US" dirty="0" err="1" smtClean="0"/>
              <a:t>index.html.erb</a:t>
            </a:r>
            <a:endParaRPr lang="en-US" dirty="0"/>
          </a:p>
        </p:txBody>
      </p:sp>
      <p:sp>
        <p:nvSpPr>
          <p:cNvPr id="5" name="Frame 4"/>
          <p:cNvSpPr/>
          <p:nvPr/>
        </p:nvSpPr>
        <p:spPr bwMode="auto">
          <a:xfrm>
            <a:off x="2206625" y="2873375"/>
            <a:ext cx="3492500" cy="476250"/>
          </a:xfrm>
          <a:prstGeom prst="fram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Frame 5"/>
          <p:cNvSpPr/>
          <p:nvPr/>
        </p:nvSpPr>
        <p:spPr bwMode="auto">
          <a:xfrm>
            <a:off x="5715000" y="2857500"/>
            <a:ext cx="4603750" cy="508000"/>
          </a:xfrm>
          <a:prstGeom prst="fram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Frame 6"/>
          <p:cNvSpPr/>
          <p:nvPr/>
        </p:nvSpPr>
        <p:spPr bwMode="auto">
          <a:xfrm>
            <a:off x="1485900" y="3279775"/>
            <a:ext cx="4546600" cy="508000"/>
          </a:xfrm>
          <a:prstGeom prst="fram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825557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25000" lnSpcReduction="20000"/>
          </a:bodyPr>
          <a:lstStyle/>
          <a:p>
            <a:r>
              <a:rPr lang="en-US" dirty="0"/>
              <a:t>Starting Chef Client, version 11.16.0</a:t>
            </a:r>
          </a:p>
          <a:p>
            <a:r>
              <a:rPr lang="en-US" dirty="0"/>
              <a:t>resolving cookbooks for run list: ["apache"]</a:t>
            </a:r>
          </a:p>
          <a:p>
            <a:r>
              <a:rPr lang="en-US" dirty="0"/>
              <a:t>Synchronizing Cookbooks:</a:t>
            </a:r>
          </a:p>
          <a:p>
            <a:r>
              <a:rPr lang="en-US" dirty="0"/>
              <a:t>  - apache</a:t>
            </a:r>
          </a:p>
          <a:p>
            <a:r>
              <a:rPr lang="en-US" dirty="0"/>
              <a:t>Compiling Cookbooks...</a:t>
            </a:r>
          </a:p>
          <a:p>
            <a:r>
              <a:rPr lang="en-US" dirty="0"/>
              <a:t>Converging 3 resources</a:t>
            </a:r>
          </a:p>
          <a:p>
            <a:r>
              <a:rPr lang="en-US" dirty="0"/>
              <a:t>Recipe: apache::default</a:t>
            </a:r>
          </a:p>
          <a:p>
            <a:r>
              <a:rPr lang="en-US" dirty="0"/>
              <a:t>  * package[</a:t>
            </a:r>
            <a:r>
              <a:rPr lang="en-US" dirty="0" err="1"/>
              <a:t>httpd</a:t>
            </a:r>
            <a:r>
              <a:rPr lang="en-US" dirty="0"/>
              <a:t>] action install (up to date)</a:t>
            </a:r>
          </a:p>
          <a:p>
            <a:r>
              <a:rPr lang="en-US" dirty="0"/>
              <a:t>  * service[</a:t>
            </a:r>
            <a:r>
              <a:rPr lang="en-US" dirty="0" err="1"/>
              <a:t>httpd</a:t>
            </a:r>
            <a:r>
              <a:rPr lang="en-US" dirty="0"/>
              <a:t>] action start (up to date)</a:t>
            </a:r>
          </a:p>
          <a:p>
            <a:r>
              <a:rPr lang="en-US" dirty="0"/>
              <a:t>  * template[/</a:t>
            </a:r>
            <a:r>
              <a:rPr lang="en-US" dirty="0" err="1"/>
              <a:t>var</a:t>
            </a:r>
            <a:r>
              <a:rPr lang="en-US" dirty="0"/>
              <a:t>/www/html/</a:t>
            </a:r>
            <a:r>
              <a:rPr lang="en-US" dirty="0" err="1"/>
              <a:t>index.html</a:t>
            </a:r>
            <a:r>
              <a:rPr lang="en-US" dirty="0"/>
              <a:t>] action create</a:t>
            </a:r>
          </a:p>
          <a:p>
            <a:r>
              <a:rPr lang="en-US" dirty="0"/>
              <a:t>    - update content in file /</a:t>
            </a:r>
            <a:r>
              <a:rPr lang="en-US" dirty="0" err="1"/>
              <a:t>var</a:t>
            </a:r>
            <a:r>
              <a:rPr lang="en-US" dirty="0"/>
              <a:t>/www/html/</a:t>
            </a:r>
            <a:r>
              <a:rPr lang="en-US" dirty="0" err="1"/>
              <a:t>index.html</a:t>
            </a:r>
            <a:r>
              <a:rPr lang="en-US" dirty="0"/>
              <a:t> from cdf94d to 4ff592</a:t>
            </a:r>
          </a:p>
          <a:p>
            <a:r>
              <a:rPr lang="en-US" dirty="0"/>
              <a:t>    --- /</a:t>
            </a:r>
            <a:r>
              <a:rPr lang="en-US" dirty="0" err="1"/>
              <a:t>var</a:t>
            </a:r>
            <a:r>
              <a:rPr lang="en-US" dirty="0"/>
              <a:t>/www/html/</a:t>
            </a:r>
            <a:r>
              <a:rPr lang="en-US" dirty="0" err="1"/>
              <a:t>index.html</a:t>
            </a:r>
            <a:r>
              <a:rPr lang="en-US" dirty="0"/>
              <a:t>        2014-09-23 13:28:23.912127556 +0000</a:t>
            </a:r>
          </a:p>
          <a:p>
            <a:r>
              <a:rPr lang="en-US" dirty="0"/>
              <a:t>    +++ /</a:t>
            </a:r>
            <a:r>
              <a:rPr lang="en-US" dirty="0" err="1"/>
              <a:t>tmp</a:t>
            </a:r>
            <a:r>
              <a:rPr lang="en-US" dirty="0"/>
              <a:t>/chef-rendered-template20140924-11927-m0wkgp        2014-09-24 02:07:43.954127556 +0000</a:t>
            </a:r>
          </a:p>
          <a:p>
            <a:r>
              <a:rPr lang="en-US" dirty="0"/>
              <a:t>    @@ -1,2 +1,8 @@</a:t>
            </a:r>
          </a:p>
          <a:p>
            <a:r>
              <a:rPr lang="en-US" dirty="0"/>
              <a:t>     &lt;h1&gt;hello world&lt;/h1&gt;</a:t>
            </a:r>
          </a:p>
          <a:p>
            <a:r>
              <a:rPr lang="en-US" dirty="0"/>
              <a:t>    +</a:t>
            </a:r>
          </a:p>
          <a:p>
            <a:r>
              <a:rPr lang="en-US" dirty="0"/>
              <a:t>    +&lt;p&gt;</a:t>
            </a:r>
          </a:p>
          <a:p>
            <a:r>
              <a:rPr lang="en-US" dirty="0"/>
              <a:t>    +  This is a centos 6.5 server.</a:t>
            </a:r>
          </a:p>
          <a:p>
            <a:r>
              <a:rPr lang="en-US" dirty="0"/>
              <a:t>    +  with 1695028kB RAM.</a:t>
            </a:r>
          </a:p>
          <a:p>
            <a:r>
              <a:rPr lang="en-US" dirty="0"/>
              <a:t>    +&lt;/p&gt;</a:t>
            </a:r>
          </a:p>
          <a:p>
            <a:r>
              <a:rPr lang="en-US" dirty="0"/>
              <a:t>    +</a:t>
            </a:r>
          </a:p>
          <a:p>
            <a:r>
              <a:rPr lang="en-US" dirty="0"/>
              <a:t>    - restore </a:t>
            </a:r>
            <a:r>
              <a:rPr lang="en-US" dirty="0" err="1"/>
              <a:t>selinux</a:t>
            </a:r>
            <a:r>
              <a:rPr lang="en-US" dirty="0"/>
              <a:t> security context</a:t>
            </a:r>
          </a:p>
          <a:p>
            <a:endParaRPr lang="en-US" dirty="0"/>
          </a:p>
          <a:p>
            <a:r>
              <a:rPr lang="en-US" dirty="0"/>
              <a:t>Running handlers:</a:t>
            </a:r>
          </a:p>
          <a:p>
            <a:r>
              <a:rPr lang="en-US" dirty="0"/>
              <a:t>Running handlers complete</a:t>
            </a:r>
          </a:p>
          <a:p>
            <a:r>
              <a:rPr lang="en-US" dirty="0"/>
              <a:t>Chef Client finished, 1/3 resources updated in 14.101936386 seconds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Verify the change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err="1"/>
              <a:t>sudo</a:t>
            </a:r>
            <a:r>
              <a:rPr lang="en-US" dirty="0"/>
              <a:t> chef-client -z -r "recipe[apache]"</a:t>
            </a:r>
          </a:p>
        </p:txBody>
      </p:sp>
    </p:spTree>
    <p:extLst>
      <p:ext uri="{BB962C8B-B14F-4D97-AF65-F5344CB8AC3E}">
        <p14:creationId xmlns:p14="http://schemas.microsoft.com/office/powerpoint/2010/main" val="1990612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&lt;h1&gt;hello world&lt;/h1&gt;</a:t>
            </a:r>
          </a:p>
          <a:p>
            <a:endParaRPr lang="en-US" dirty="0"/>
          </a:p>
          <a:p>
            <a:r>
              <a:rPr lang="en-US" dirty="0"/>
              <a:t>&lt;p&gt;</a:t>
            </a:r>
          </a:p>
          <a:p>
            <a:r>
              <a:rPr lang="en-US" dirty="0"/>
              <a:t>  This is a centos 6.5 server.</a:t>
            </a:r>
          </a:p>
          <a:p>
            <a:r>
              <a:rPr lang="en-US" dirty="0"/>
              <a:t>  with 1695028kB RAM.</a:t>
            </a:r>
          </a:p>
          <a:p>
            <a:r>
              <a:rPr lang="en-US" dirty="0"/>
              <a:t>&lt;/p&gt;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Verify the change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curl http://</a:t>
            </a:r>
            <a:r>
              <a:rPr lang="en-US" dirty="0" err="1" smtClean="0"/>
              <a:t>localhost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5736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Custom node attributes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 smtClean="0"/>
              <a:t>Ohai</a:t>
            </a:r>
            <a:r>
              <a:rPr lang="en-US" dirty="0" smtClean="0"/>
              <a:t> provides many attributes for the node object</a:t>
            </a:r>
          </a:p>
          <a:p>
            <a:r>
              <a:rPr lang="en-US" dirty="0" smtClean="0"/>
              <a:t>You may want to include your own custom attributes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8573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Overview of Chef</a:t>
            </a:r>
          </a:p>
          <a:p>
            <a:r>
              <a:rPr lang="en-US" dirty="0"/>
              <a:t>Resources</a:t>
            </a:r>
          </a:p>
          <a:p>
            <a:r>
              <a:rPr lang="en-US" dirty="0"/>
              <a:t>Recipes</a:t>
            </a:r>
          </a:p>
          <a:p>
            <a:r>
              <a:rPr lang="en-US" dirty="0"/>
              <a:t>Cookbooks</a:t>
            </a:r>
          </a:p>
          <a:p>
            <a:r>
              <a:rPr lang="en-US" dirty="0"/>
              <a:t>Ensuring desired state</a:t>
            </a:r>
          </a:p>
          <a:p>
            <a:r>
              <a:rPr lang="en-US" dirty="0"/>
              <a:t>Infrastructure State</a:t>
            </a:r>
          </a:p>
          <a:p>
            <a:r>
              <a:rPr lang="en-US" dirty="0"/>
              <a:t>Faster Feedback with Testing</a:t>
            </a:r>
          </a:p>
          <a:p>
            <a:r>
              <a:rPr lang="en-US" dirty="0"/>
              <a:t>Wrap Up</a:t>
            </a:r>
          </a:p>
        </p:txBody>
      </p:sp>
    </p:spTree>
    <p:extLst>
      <p:ext uri="{BB962C8B-B14F-4D97-AF65-F5344CB8AC3E}">
        <p14:creationId xmlns:p14="http://schemas.microsoft.com/office/powerpoint/2010/main" val="1209343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Lab 6 - Create a custom node attribute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 smtClean="0"/>
              <a:t>Problem</a:t>
            </a:r>
            <a:r>
              <a:rPr lang="en-US" dirty="0" smtClean="0"/>
              <a:t>:  We need a customized greeting on our home page.</a:t>
            </a:r>
          </a:p>
          <a:p>
            <a:r>
              <a:rPr lang="en-US" b="1" dirty="0" smtClean="0"/>
              <a:t>Success Criteria</a:t>
            </a:r>
            <a:r>
              <a:rPr lang="en-US" dirty="0" smtClean="0"/>
              <a:t>:  Our home page includes a custom greeting.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150460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 6 - </a:t>
            </a:r>
            <a:r>
              <a:rPr lang="en-US" dirty="0"/>
              <a:t>Create a custom node attribute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742950" indent="-742950">
              <a:buFont typeface="+mj-lt"/>
              <a:buAutoNum type="arabicPeriod"/>
            </a:pPr>
            <a:r>
              <a:rPr lang="en-US" dirty="0" smtClean="0"/>
              <a:t>Create the attribute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 smtClean="0"/>
              <a:t>Display the attribute on the home page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9892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1400" dirty="0"/>
              <a:t>Usage: chef generate attribute [path/to/cookbook] NAME [options]</a:t>
            </a:r>
          </a:p>
          <a:p>
            <a:r>
              <a:rPr lang="en-US" sz="1400" dirty="0"/>
              <a:t>    -C, --copyright COPYRIGHT        Name of the copyright holder - defaults to 'The Authors'</a:t>
            </a:r>
          </a:p>
          <a:p>
            <a:r>
              <a:rPr lang="en-US" sz="1400" dirty="0"/>
              <a:t>    -m, --email EMAIL                Email address of the author - defaults to '</a:t>
            </a:r>
            <a:r>
              <a:rPr lang="en-US" sz="1400" dirty="0" err="1"/>
              <a:t>you@example.com</a:t>
            </a:r>
            <a:r>
              <a:rPr lang="en-US" sz="1400" dirty="0"/>
              <a:t>'</a:t>
            </a:r>
          </a:p>
          <a:p>
            <a:r>
              <a:rPr lang="en-US" sz="1400" dirty="0"/>
              <a:t>    -I, --license LICENSE            </a:t>
            </a:r>
            <a:r>
              <a:rPr lang="en-US" sz="1400" dirty="0" err="1"/>
              <a:t>all_rights</a:t>
            </a:r>
            <a:r>
              <a:rPr lang="en-US" sz="1400" dirty="0"/>
              <a:t>, apache2, </a:t>
            </a:r>
            <a:r>
              <a:rPr lang="en-US" sz="1400" dirty="0" err="1"/>
              <a:t>mit</a:t>
            </a:r>
            <a:r>
              <a:rPr lang="en-US" sz="1400" dirty="0"/>
              <a:t>, gplv2, gplv3 - defaults to </a:t>
            </a:r>
            <a:r>
              <a:rPr lang="en-US" sz="1400" dirty="0" err="1"/>
              <a:t>all_rights</a:t>
            </a:r>
            <a:endParaRPr lang="en-US" sz="1400" dirty="0"/>
          </a:p>
          <a:p>
            <a:r>
              <a:rPr lang="en-US" sz="1400" dirty="0"/>
              <a:t>    -g GENERATOR_COOKBOOK_PATH,      Use GENERATOR_COOKBOOK_PATH for the </a:t>
            </a:r>
            <a:r>
              <a:rPr lang="en-US" sz="1400" dirty="0" err="1"/>
              <a:t>code_generator</a:t>
            </a:r>
            <a:r>
              <a:rPr lang="en-US" sz="1400" dirty="0"/>
              <a:t> cookbook</a:t>
            </a:r>
          </a:p>
          <a:p>
            <a:r>
              <a:rPr lang="en-US" sz="1400" dirty="0"/>
              <a:t>        --generator-cookbook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 can generate attributes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chef generate attribute --help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3447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1600" dirty="0"/>
              <a:t>Compiling Cookbooks...</a:t>
            </a:r>
          </a:p>
          <a:p>
            <a:r>
              <a:rPr lang="en-US" sz="1600" dirty="0"/>
              <a:t>Recipe: </a:t>
            </a:r>
            <a:r>
              <a:rPr lang="en-US" sz="1600" dirty="0" err="1"/>
              <a:t>code_generator</a:t>
            </a:r>
            <a:r>
              <a:rPr lang="en-US" sz="1600" dirty="0"/>
              <a:t>::attribute</a:t>
            </a:r>
          </a:p>
          <a:p>
            <a:r>
              <a:rPr lang="en-US" sz="1600" dirty="0"/>
              <a:t>  * directory[cookbooks/apache/attributes] action create</a:t>
            </a:r>
          </a:p>
          <a:p>
            <a:r>
              <a:rPr lang="en-US" sz="1600" dirty="0"/>
              <a:t>    - create new directory cookbooks/apache/attributes</a:t>
            </a:r>
          </a:p>
          <a:p>
            <a:r>
              <a:rPr lang="en-US" sz="1600" dirty="0"/>
              <a:t>    - restore </a:t>
            </a:r>
            <a:r>
              <a:rPr lang="en-US" sz="1600" dirty="0" err="1"/>
              <a:t>selinux</a:t>
            </a:r>
            <a:r>
              <a:rPr lang="en-US" sz="1600" dirty="0"/>
              <a:t> security context</a:t>
            </a:r>
          </a:p>
          <a:p>
            <a:r>
              <a:rPr lang="en-US" sz="1600" dirty="0"/>
              <a:t>  * template[cookbooks/apache/attributes/</a:t>
            </a:r>
            <a:r>
              <a:rPr lang="en-US" sz="1600" dirty="0" err="1"/>
              <a:t>default.rb</a:t>
            </a:r>
            <a:r>
              <a:rPr lang="en-US" sz="1600" dirty="0"/>
              <a:t>] action create</a:t>
            </a:r>
          </a:p>
          <a:p>
            <a:r>
              <a:rPr lang="en-US" sz="1600" dirty="0"/>
              <a:t>    - create new file cookbooks/apache/attributes/</a:t>
            </a:r>
            <a:r>
              <a:rPr lang="en-US" sz="1600" dirty="0" err="1"/>
              <a:t>default.rb</a:t>
            </a:r>
            <a:endParaRPr lang="en-US" sz="1600" dirty="0"/>
          </a:p>
          <a:p>
            <a:r>
              <a:rPr lang="en-US" sz="1600" dirty="0"/>
              <a:t>    - update content in file cookbooks/apache/attributes/</a:t>
            </a:r>
            <a:r>
              <a:rPr lang="en-US" sz="1600" dirty="0" err="1"/>
              <a:t>default.rb</a:t>
            </a:r>
            <a:r>
              <a:rPr lang="en-US" sz="1600" dirty="0"/>
              <a:t> from none to e3b0c4</a:t>
            </a:r>
          </a:p>
          <a:p>
            <a:r>
              <a:rPr lang="en-US" sz="1600" dirty="0"/>
              <a:t>    (diff output suppressed by </a:t>
            </a:r>
            <a:r>
              <a:rPr lang="en-US" sz="1600" dirty="0" err="1"/>
              <a:t>config</a:t>
            </a:r>
            <a:r>
              <a:rPr lang="en-US" sz="1600" dirty="0"/>
              <a:t>)</a:t>
            </a:r>
          </a:p>
          <a:p>
            <a:r>
              <a:rPr lang="en-US" sz="1600" dirty="0"/>
              <a:t>    - restore </a:t>
            </a:r>
            <a:r>
              <a:rPr lang="en-US" sz="1600" dirty="0" err="1"/>
              <a:t>selinux</a:t>
            </a:r>
            <a:r>
              <a:rPr lang="en-US" sz="1600" dirty="0"/>
              <a:t> security context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Generate attribute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 anchor="ctr" anchorCtr="0">
            <a:normAutofit fontScale="62500" lnSpcReduction="20000"/>
          </a:bodyPr>
          <a:lstStyle/>
          <a:p>
            <a:r>
              <a:rPr lang="en-US" dirty="0"/>
              <a:t>chef generate attribute cookbooks/apache/ default</a:t>
            </a:r>
          </a:p>
        </p:txBody>
      </p:sp>
    </p:spTree>
    <p:extLst>
      <p:ext uri="{BB962C8B-B14F-4D97-AF65-F5344CB8AC3E}">
        <p14:creationId xmlns:p14="http://schemas.microsoft.com/office/powerpoint/2010/main" val="879029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an attribute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default</a:t>
            </a:r>
            <a:r>
              <a:rPr lang="en-US" b="1" dirty="0">
                <a:solidFill>
                  <a:srgbClr val="CE5C00"/>
                </a:solidFill>
              </a:rPr>
              <a:t>[</a:t>
            </a:r>
            <a:r>
              <a:rPr lang="en-US" b="1" dirty="0">
                <a:solidFill>
                  <a:srgbClr val="4E9A06"/>
                </a:solidFill>
              </a:rPr>
              <a:t>'apache'</a:t>
            </a:r>
            <a:r>
              <a:rPr lang="en-US" b="1" dirty="0">
                <a:solidFill>
                  <a:srgbClr val="CE5C00"/>
                </a:solidFill>
              </a:rPr>
              <a:t>][</a:t>
            </a:r>
            <a:r>
              <a:rPr lang="en-US" b="1" dirty="0">
                <a:solidFill>
                  <a:srgbClr val="4E9A06"/>
                </a:solidFill>
              </a:rPr>
              <a:t>'greeting'</a:t>
            </a:r>
            <a:r>
              <a:rPr lang="en-US" b="1" dirty="0">
                <a:solidFill>
                  <a:srgbClr val="CE5C00"/>
                </a:solidFill>
              </a:rPr>
              <a:t>] = </a:t>
            </a:r>
            <a:r>
              <a:rPr lang="en-US" b="1" dirty="0">
                <a:solidFill>
                  <a:srgbClr val="4E9A06"/>
                </a:solidFill>
              </a:rPr>
              <a:t>"DC"</a:t>
            </a:r>
          </a:p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cookbooks/apache/attributes/</a:t>
            </a:r>
            <a:r>
              <a:rPr lang="en-US" dirty="0" err="1" smtClean="0"/>
              <a:t>default.rb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9901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Update the home page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sz="1900" dirty="0"/>
              <a:t>&lt;h1&gt;hello &lt;%= node["apache"]["greeting"] %&gt;&lt;/h1&gt;</a:t>
            </a:r>
          </a:p>
          <a:p>
            <a:endParaRPr lang="en-US" sz="1900" dirty="0"/>
          </a:p>
          <a:p>
            <a:r>
              <a:rPr lang="en-US" sz="1900" dirty="0"/>
              <a:t>&lt;p&gt;</a:t>
            </a:r>
          </a:p>
          <a:p>
            <a:r>
              <a:rPr lang="en-US" sz="1900" dirty="0"/>
              <a:t>  This is a &lt;%= node["platform"] %&gt; &lt;%= node["</a:t>
            </a:r>
            <a:r>
              <a:rPr lang="en-US" sz="1900" dirty="0" err="1"/>
              <a:t>platform_version</a:t>
            </a:r>
            <a:r>
              <a:rPr lang="en-US" sz="1900" dirty="0"/>
              <a:t>"] %&gt; server.</a:t>
            </a:r>
          </a:p>
          <a:p>
            <a:r>
              <a:rPr lang="en-US" sz="1900" dirty="0"/>
              <a:t>  with &lt;%= node["memory"]["total"] %&gt; RAM.</a:t>
            </a:r>
          </a:p>
          <a:p>
            <a:r>
              <a:rPr lang="en-US" sz="1900" dirty="0"/>
              <a:t>&lt;/p&gt;</a:t>
            </a:r>
          </a:p>
          <a:p>
            <a:endParaRPr lang="en-US" sz="19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cookbooks/apache/templates/default/</a:t>
            </a:r>
            <a:r>
              <a:rPr lang="en-US" dirty="0" err="1"/>
              <a:t>index.html.erb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3390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25000" lnSpcReduction="20000"/>
          </a:bodyPr>
          <a:lstStyle/>
          <a:p>
            <a:r>
              <a:rPr lang="en-US" dirty="0"/>
              <a:t>Starting Chef Client, version 11.16.0</a:t>
            </a:r>
          </a:p>
          <a:p>
            <a:r>
              <a:rPr lang="en-US" dirty="0"/>
              <a:t>resolving cookbooks for run list: ["apache"]</a:t>
            </a:r>
          </a:p>
          <a:p>
            <a:r>
              <a:rPr lang="en-US" dirty="0"/>
              <a:t>Synchronizing Cookbooks:</a:t>
            </a:r>
          </a:p>
          <a:p>
            <a:r>
              <a:rPr lang="en-US" dirty="0"/>
              <a:t>  - apache</a:t>
            </a:r>
          </a:p>
          <a:p>
            <a:r>
              <a:rPr lang="en-US" dirty="0"/>
              <a:t>Compiling Cookbooks...</a:t>
            </a:r>
          </a:p>
          <a:p>
            <a:r>
              <a:rPr lang="en-US" dirty="0"/>
              <a:t>Converging 3 resources</a:t>
            </a:r>
          </a:p>
          <a:p>
            <a:r>
              <a:rPr lang="en-US" dirty="0"/>
              <a:t>Recipe: apache::default</a:t>
            </a:r>
          </a:p>
          <a:p>
            <a:r>
              <a:rPr lang="en-US" dirty="0"/>
              <a:t>  * package[</a:t>
            </a:r>
            <a:r>
              <a:rPr lang="en-US" dirty="0" err="1"/>
              <a:t>httpd</a:t>
            </a:r>
            <a:r>
              <a:rPr lang="en-US" dirty="0"/>
              <a:t>] action install (up to date)</a:t>
            </a:r>
          </a:p>
          <a:p>
            <a:r>
              <a:rPr lang="en-US" dirty="0"/>
              <a:t>  * service[</a:t>
            </a:r>
            <a:r>
              <a:rPr lang="en-US" dirty="0" err="1"/>
              <a:t>httpd</a:t>
            </a:r>
            <a:r>
              <a:rPr lang="en-US" dirty="0"/>
              <a:t>] action start (up to date)</a:t>
            </a:r>
          </a:p>
          <a:p>
            <a:r>
              <a:rPr lang="en-US" dirty="0"/>
              <a:t>  * template[/</a:t>
            </a:r>
            <a:r>
              <a:rPr lang="en-US" dirty="0" err="1"/>
              <a:t>var</a:t>
            </a:r>
            <a:r>
              <a:rPr lang="en-US" dirty="0"/>
              <a:t>/www/html/</a:t>
            </a:r>
            <a:r>
              <a:rPr lang="en-US" dirty="0" err="1"/>
              <a:t>index.html</a:t>
            </a:r>
            <a:r>
              <a:rPr lang="en-US" dirty="0"/>
              <a:t>] action create</a:t>
            </a:r>
          </a:p>
          <a:p>
            <a:r>
              <a:rPr lang="en-US" dirty="0"/>
              <a:t>    - update content in file /</a:t>
            </a:r>
            <a:r>
              <a:rPr lang="en-US" dirty="0" err="1"/>
              <a:t>var</a:t>
            </a:r>
            <a:r>
              <a:rPr lang="en-US" dirty="0"/>
              <a:t>/www/html/</a:t>
            </a:r>
            <a:r>
              <a:rPr lang="en-US" dirty="0" err="1"/>
              <a:t>index.html</a:t>
            </a:r>
            <a:r>
              <a:rPr lang="en-US" dirty="0"/>
              <a:t> from 4ff592 to 470462</a:t>
            </a:r>
          </a:p>
          <a:p>
            <a:r>
              <a:rPr lang="en-US" dirty="0"/>
              <a:t>    --- /</a:t>
            </a:r>
            <a:r>
              <a:rPr lang="en-US" dirty="0" err="1"/>
              <a:t>var</a:t>
            </a:r>
            <a:r>
              <a:rPr lang="en-US" dirty="0"/>
              <a:t>/www/html/</a:t>
            </a:r>
            <a:r>
              <a:rPr lang="en-US" dirty="0" err="1"/>
              <a:t>index.html</a:t>
            </a:r>
            <a:r>
              <a:rPr lang="en-US" dirty="0"/>
              <a:t>        2014-09-24 02:07:43.954127556 +0000</a:t>
            </a:r>
          </a:p>
          <a:p>
            <a:r>
              <a:rPr lang="en-US" dirty="0"/>
              <a:t>    +++ /</a:t>
            </a:r>
            <a:r>
              <a:rPr lang="en-US" dirty="0" err="1"/>
              <a:t>tmp</a:t>
            </a:r>
            <a:r>
              <a:rPr lang="en-US" dirty="0"/>
              <a:t>/chef-rendered-template20140924-12185-11ypb0t       2014-09-24 02:25:25.833127556 +0000</a:t>
            </a:r>
          </a:p>
          <a:p>
            <a:r>
              <a:rPr lang="en-US" dirty="0"/>
              <a:t>    @@ -1,4 +1,4 @@</a:t>
            </a:r>
          </a:p>
          <a:p>
            <a:r>
              <a:rPr lang="en-US" dirty="0"/>
              <a:t>    -&lt;h1&gt;hello world&lt;/h1&gt;</a:t>
            </a:r>
          </a:p>
          <a:p>
            <a:r>
              <a:rPr lang="en-US" dirty="0"/>
              <a:t>    +&lt;h1&gt;hello DC&lt;/h1&gt;</a:t>
            </a:r>
          </a:p>
          <a:p>
            <a:endParaRPr lang="en-US" dirty="0"/>
          </a:p>
          <a:p>
            <a:r>
              <a:rPr lang="en-US" dirty="0"/>
              <a:t>     &lt;p&gt;</a:t>
            </a:r>
          </a:p>
          <a:p>
            <a:r>
              <a:rPr lang="en-US" dirty="0"/>
              <a:t>       This is a centos 6.5 server.</a:t>
            </a:r>
          </a:p>
          <a:p>
            <a:r>
              <a:rPr lang="en-US" dirty="0"/>
              <a:t>    - restore </a:t>
            </a:r>
            <a:r>
              <a:rPr lang="en-US" dirty="0" err="1"/>
              <a:t>selinux</a:t>
            </a:r>
            <a:r>
              <a:rPr lang="en-US" dirty="0"/>
              <a:t> security context</a:t>
            </a:r>
          </a:p>
          <a:p>
            <a:endParaRPr lang="en-US" dirty="0"/>
          </a:p>
          <a:p>
            <a:r>
              <a:rPr lang="en-US" dirty="0"/>
              <a:t>Running handlers:</a:t>
            </a:r>
          </a:p>
          <a:p>
            <a:r>
              <a:rPr lang="en-US" dirty="0"/>
              <a:t>Running handlers complete</a:t>
            </a:r>
          </a:p>
          <a:p>
            <a:r>
              <a:rPr lang="en-US" dirty="0"/>
              <a:t>Chef Client finished, 1/3 resources updated in 14.061031604 seconds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Verify the change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err="1"/>
              <a:t>sudo</a:t>
            </a:r>
            <a:r>
              <a:rPr lang="en-US" dirty="0"/>
              <a:t> chef-client -z -r "recipe[apache]"</a:t>
            </a:r>
          </a:p>
        </p:txBody>
      </p:sp>
    </p:spTree>
    <p:extLst>
      <p:ext uri="{BB962C8B-B14F-4D97-AF65-F5344CB8AC3E}">
        <p14:creationId xmlns:p14="http://schemas.microsoft.com/office/powerpoint/2010/main" val="4010213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&lt;h1&gt;hello DC&lt;/h1&gt;</a:t>
            </a:r>
          </a:p>
          <a:p>
            <a:endParaRPr lang="en-US" dirty="0"/>
          </a:p>
          <a:p>
            <a:r>
              <a:rPr lang="en-US" dirty="0"/>
              <a:t>&lt;p&gt;</a:t>
            </a:r>
          </a:p>
          <a:p>
            <a:r>
              <a:rPr lang="en-US" dirty="0"/>
              <a:t>  This is a centos 6.5 server.</a:t>
            </a:r>
          </a:p>
          <a:p>
            <a:r>
              <a:rPr lang="en-US" dirty="0"/>
              <a:t>  with 1695028kB RAM.</a:t>
            </a:r>
          </a:p>
          <a:p>
            <a:r>
              <a:rPr lang="en-US" dirty="0"/>
              <a:t>&lt;/p&gt;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Verify the change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curl http://</a:t>
            </a:r>
            <a:r>
              <a:rPr lang="en-US" dirty="0" err="1" smtClean="0"/>
              <a:t>localhost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9334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Faster Feedback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Automate your testing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160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process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Write policy</a:t>
            </a:r>
          </a:p>
          <a:p>
            <a:r>
              <a:rPr lang="en-US" dirty="0" smtClean="0"/>
              <a:t>Apply policy</a:t>
            </a:r>
          </a:p>
          <a:p>
            <a:r>
              <a:rPr lang="en-US" dirty="0" smtClean="0"/>
              <a:t>Verify policy</a:t>
            </a:r>
          </a:p>
          <a:p>
            <a:endParaRPr lang="en-US" dirty="0"/>
          </a:p>
          <a:p>
            <a:r>
              <a:rPr lang="en-US" dirty="0" smtClean="0"/>
              <a:t>Not bad for the simple case, will quickly get untenable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577676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Breaks!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We’ll take breaks when we need them</a:t>
            </a:r>
          </a:p>
          <a:p>
            <a:r>
              <a:rPr lang="en-US" dirty="0" smtClean="0"/>
              <a:t>We will break for lunch, but lunch is not provided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1204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Faster Feedback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Speed-up the feedback loops with automated testing.</a:t>
            </a:r>
          </a:p>
          <a:p>
            <a:r>
              <a:rPr lang="en-US" dirty="0" smtClean="0"/>
              <a:t>Have confidence in your changes before you run them in production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5656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pedantries of testing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Unit testing</a:t>
            </a:r>
          </a:p>
          <a:p>
            <a:r>
              <a:rPr lang="en-US" dirty="0" smtClean="0"/>
              <a:t>Integration testing</a:t>
            </a:r>
          </a:p>
          <a:p>
            <a:r>
              <a:rPr lang="en-US" dirty="0" smtClean="0"/>
              <a:t>Acceptance testing</a:t>
            </a:r>
          </a:p>
          <a:p>
            <a:r>
              <a:rPr lang="en-US" dirty="0" smtClean="0"/>
              <a:t>Functional testing</a:t>
            </a:r>
          </a:p>
          <a:p>
            <a:r>
              <a:rPr lang="en-US" dirty="0" smtClean="0"/>
              <a:t>Regression testing</a:t>
            </a:r>
          </a:p>
          <a:p>
            <a:r>
              <a:rPr lang="en-US" dirty="0" smtClean="0"/>
              <a:t>Smoke testing</a:t>
            </a:r>
          </a:p>
          <a:p>
            <a:r>
              <a:rPr lang="en-US" dirty="0" smtClean="0"/>
              <a:t>Load testing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0187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 Testing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Did chef-client complete successfully?</a:t>
            </a:r>
          </a:p>
          <a:p>
            <a:r>
              <a:rPr lang="en-US" dirty="0" smtClean="0"/>
              <a:t>Did the recipe put the node in the desired state?</a:t>
            </a:r>
          </a:p>
          <a:p>
            <a:r>
              <a:rPr lang="en-US" dirty="0" smtClean="0"/>
              <a:t>Are the resources properly defined?</a:t>
            </a:r>
          </a:p>
          <a:p>
            <a:r>
              <a:rPr lang="en-US" dirty="0" smtClean="0"/>
              <a:t>Does the code following our style guide?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1819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 client success status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Requirements to verify chef-client success:</a:t>
            </a:r>
          </a:p>
          <a:p>
            <a:pPr lvl="1"/>
            <a:r>
              <a:rPr lang="en-US" dirty="0" smtClean="0"/>
              <a:t>A place to store the cookbook artifact</a:t>
            </a:r>
          </a:p>
        </p:txBody>
      </p:sp>
    </p:spTree>
    <p:extLst>
      <p:ext uri="{BB962C8B-B14F-4D97-AF65-F5344CB8AC3E}">
        <p14:creationId xmlns:p14="http://schemas.microsoft.com/office/powerpoint/2010/main" val="2806779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 client success status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Requirements to verify chef-client success:</a:t>
            </a:r>
          </a:p>
          <a:p>
            <a:pPr lvl="1"/>
            <a:r>
              <a:rPr lang="en-US" dirty="0" smtClean="0"/>
              <a:t>A place to store the cookbook artifact</a:t>
            </a:r>
          </a:p>
          <a:p>
            <a:pPr lvl="1"/>
            <a:r>
              <a:rPr lang="en-US" dirty="0" smtClean="0"/>
              <a:t>A chef-client with access to the cookbook</a:t>
            </a:r>
          </a:p>
        </p:txBody>
      </p:sp>
    </p:spTree>
    <p:extLst>
      <p:ext uri="{BB962C8B-B14F-4D97-AF65-F5344CB8AC3E}">
        <p14:creationId xmlns:p14="http://schemas.microsoft.com/office/powerpoint/2010/main" val="505258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 client success status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Requirements to verify chef-client success:</a:t>
            </a:r>
          </a:p>
          <a:p>
            <a:pPr lvl="1"/>
            <a:r>
              <a:rPr lang="en-US" dirty="0" smtClean="0"/>
              <a:t>A place to store the cookbook artifact</a:t>
            </a:r>
          </a:p>
          <a:p>
            <a:pPr lvl="1"/>
            <a:r>
              <a:rPr lang="en-US" dirty="0" smtClean="0"/>
              <a:t>A chef-client with access to the cookbook</a:t>
            </a:r>
          </a:p>
          <a:p>
            <a:pPr lvl="1"/>
            <a:r>
              <a:rPr lang="en-US" dirty="0" smtClean="0"/>
              <a:t>A target server running the same OS as production</a:t>
            </a:r>
          </a:p>
        </p:txBody>
      </p:sp>
    </p:spTree>
    <p:extLst>
      <p:ext uri="{BB962C8B-B14F-4D97-AF65-F5344CB8AC3E}">
        <p14:creationId xmlns:p14="http://schemas.microsoft.com/office/powerpoint/2010/main" val="505258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Kitchen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57200" y="1143000"/>
            <a:ext cx="8861425" cy="5257800"/>
          </a:xfrm>
        </p:spPr>
        <p:txBody>
          <a:bodyPr/>
          <a:lstStyle/>
          <a:p>
            <a:r>
              <a:rPr lang="en-US" dirty="0" smtClean="0"/>
              <a:t>Test harness to execute code on one or more platforms</a:t>
            </a:r>
          </a:p>
          <a:p>
            <a:r>
              <a:rPr lang="en-US" dirty="0" smtClean="0"/>
              <a:t>Driver plugins to allow your code to run on various cloud and virtualization providers</a:t>
            </a:r>
          </a:p>
          <a:p>
            <a:r>
              <a:rPr lang="en-US" dirty="0" smtClean="0"/>
              <a:t>Includes support for many testing frameworks</a:t>
            </a:r>
          </a:p>
          <a:p>
            <a:r>
              <a:rPr lang="en-US" dirty="0" smtClean="0"/>
              <a:t>Included with </a:t>
            </a:r>
            <a:r>
              <a:rPr lang="en-US" dirty="0" err="1" smtClean="0"/>
              <a:t>ChefDK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5450" y="2428875"/>
            <a:ext cx="2514600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308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.</a:t>
            </a:r>
            <a:r>
              <a:rPr lang="en-US" dirty="0" err="1" smtClean="0"/>
              <a:t>kitchen.yml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The configuration file for your Test Kitchen</a:t>
            </a:r>
          </a:p>
          <a:p>
            <a:r>
              <a:rPr lang="en-US" dirty="0" smtClean="0"/>
              <a:t>driver – virtualization or cloud provider</a:t>
            </a:r>
          </a:p>
          <a:p>
            <a:r>
              <a:rPr lang="en-US" dirty="0" err="1" smtClean="0"/>
              <a:t>provisioner</a:t>
            </a:r>
            <a:r>
              <a:rPr lang="en-US" dirty="0" smtClean="0"/>
              <a:t> – application to configure the node</a:t>
            </a:r>
          </a:p>
          <a:p>
            <a:r>
              <a:rPr lang="en-US" dirty="0" smtClean="0"/>
              <a:t>platforms – target operating systems</a:t>
            </a:r>
          </a:p>
          <a:p>
            <a:r>
              <a:rPr lang="en-US" dirty="0" smtClean="0"/>
              <a:t>suites – target configurations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1652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Update .</a:t>
            </a:r>
            <a:r>
              <a:rPr lang="en-US" dirty="0" err="1" smtClean="0"/>
              <a:t>kitchen.yml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---</a:t>
            </a:r>
          </a:p>
          <a:p>
            <a:r>
              <a:rPr lang="en-US" dirty="0"/>
              <a:t>driver</a:t>
            </a:r>
            <a:r>
              <a:rPr lang="en-US" b="1" dirty="0"/>
              <a:t>:</a:t>
            </a:r>
          </a:p>
          <a:p>
            <a:r>
              <a:rPr lang="en-US" dirty="0"/>
              <a:t>  name</a:t>
            </a:r>
            <a:r>
              <a:rPr lang="en-US" b="1" dirty="0"/>
              <a:t>: </a:t>
            </a:r>
            <a:r>
              <a:rPr lang="en-US" b="1" dirty="0" err="1"/>
              <a:t>docker</a:t>
            </a:r>
            <a:endParaRPr lang="en-US" b="1" dirty="0"/>
          </a:p>
          <a:p>
            <a:endParaRPr lang="en-US" dirty="0"/>
          </a:p>
          <a:p>
            <a:r>
              <a:rPr lang="en-US" dirty="0" err="1"/>
              <a:t>provisioner</a:t>
            </a:r>
            <a:r>
              <a:rPr lang="en-US" b="1" dirty="0"/>
              <a:t>:</a:t>
            </a:r>
          </a:p>
          <a:p>
            <a:r>
              <a:rPr lang="en-US" dirty="0"/>
              <a:t>  name</a:t>
            </a:r>
            <a:r>
              <a:rPr lang="en-US" b="1" dirty="0"/>
              <a:t>: </a:t>
            </a:r>
            <a:r>
              <a:rPr lang="en-US" b="1" dirty="0" err="1"/>
              <a:t>chef_zero</a:t>
            </a:r>
            <a:endParaRPr lang="en-US" b="1" dirty="0"/>
          </a:p>
          <a:p>
            <a:endParaRPr lang="en-US" dirty="0"/>
          </a:p>
          <a:p>
            <a:r>
              <a:rPr lang="en-US" dirty="0"/>
              <a:t>platforms</a:t>
            </a:r>
            <a:r>
              <a:rPr lang="en-US" b="1" dirty="0"/>
              <a:t>:</a:t>
            </a:r>
          </a:p>
          <a:p>
            <a:r>
              <a:rPr lang="pt-BR" dirty="0"/>
              <a:t>  </a:t>
            </a:r>
            <a:r>
              <a:rPr lang="pt-BR" b="1" dirty="0"/>
              <a:t>- </a:t>
            </a:r>
            <a:r>
              <a:rPr lang="pt-BR" b="1" dirty="0" err="1"/>
              <a:t>name</a:t>
            </a:r>
            <a:r>
              <a:rPr lang="pt-BR" b="1" dirty="0"/>
              <a:t>: centos-6.4</a:t>
            </a:r>
          </a:p>
          <a:p>
            <a:endParaRPr lang="pt-BR" dirty="0"/>
          </a:p>
          <a:p>
            <a:r>
              <a:rPr lang="pt-BR" dirty="0" err="1"/>
              <a:t>suites</a:t>
            </a:r>
            <a:r>
              <a:rPr lang="pt-BR" b="1" dirty="0"/>
              <a:t>:</a:t>
            </a:r>
          </a:p>
          <a:p>
            <a:r>
              <a:rPr lang="pt-BR" dirty="0"/>
              <a:t>  </a:t>
            </a:r>
            <a:r>
              <a:rPr lang="pt-BR" b="1" dirty="0"/>
              <a:t>- </a:t>
            </a:r>
            <a:r>
              <a:rPr lang="pt-BR" b="1" dirty="0" err="1"/>
              <a:t>name</a:t>
            </a:r>
            <a:r>
              <a:rPr lang="pt-BR" b="1" dirty="0"/>
              <a:t>: default</a:t>
            </a:r>
          </a:p>
          <a:p>
            <a:r>
              <a:rPr lang="pt-BR" dirty="0"/>
              <a:t>    </a:t>
            </a:r>
            <a:r>
              <a:rPr lang="pt-BR" dirty="0" err="1"/>
              <a:t>run_list</a:t>
            </a:r>
            <a:r>
              <a:rPr lang="pt-BR" b="1" dirty="0"/>
              <a:t>:</a:t>
            </a:r>
          </a:p>
          <a:p>
            <a:r>
              <a:rPr lang="pt-BR" dirty="0"/>
              <a:t>      </a:t>
            </a:r>
            <a:r>
              <a:rPr lang="pt-BR" b="1" dirty="0"/>
              <a:t>- </a:t>
            </a:r>
            <a:r>
              <a:rPr lang="pt-BR" b="1" dirty="0" err="1"/>
              <a:t>recipe</a:t>
            </a:r>
            <a:r>
              <a:rPr lang="pt-BR" b="1" dirty="0"/>
              <a:t>[apache::default]</a:t>
            </a:r>
          </a:p>
          <a:p>
            <a:r>
              <a:rPr lang="pt-BR" dirty="0"/>
              <a:t>    </a:t>
            </a:r>
            <a:r>
              <a:rPr lang="pt-BR" dirty="0" err="1"/>
              <a:t>attributes</a:t>
            </a:r>
            <a:r>
              <a:rPr lang="pt-BR" b="1" dirty="0"/>
              <a:t>: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cookbooks/apache/.</a:t>
            </a:r>
            <a:r>
              <a:rPr lang="en-US" dirty="0" err="1" smtClean="0"/>
              <a:t>kitchen.yml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1035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Portable, lightweight application runtime</a:t>
            </a:r>
          </a:p>
          <a:p>
            <a:r>
              <a:rPr lang="en-US" dirty="0" smtClean="0"/>
              <a:t>Linux containers</a:t>
            </a:r>
          </a:p>
          <a:p>
            <a:r>
              <a:rPr lang="en-US" dirty="0" smtClean="0"/>
              <a:t>Installed on the workstation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https://d3oypxn00j2a10.cloudfront.net/0.10.3/</a:t>
            </a:r>
            <a:r>
              <a:rPr lang="en-US" dirty="0" err="1"/>
              <a:t>img</a:t>
            </a:r>
            <a:r>
              <a:rPr lang="en-US" dirty="0"/>
              <a:t>/homepage/</a:t>
            </a:r>
            <a:r>
              <a:rPr lang="en-US" dirty="0" err="1"/>
              <a:t>docker</a:t>
            </a:r>
            <a:r>
              <a:rPr lang="en-US" dirty="0"/>
              <a:t>-whale-home-logo-@2x.png?cf34b4b2b839</a:t>
            </a:r>
          </a:p>
        </p:txBody>
      </p:sp>
      <p:pic>
        <p:nvPicPr>
          <p:cNvPr id="11" name="Picture Placeholder 10"/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34267" b="-34267"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09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Prerequisites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3600" dirty="0"/>
              <a:t>Install Chef DK - </a:t>
            </a:r>
            <a:r>
              <a:rPr lang="en-US" sz="3600" dirty="0" err="1" smtClean="0"/>
              <a:t>downloads.getchef.com</a:t>
            </a:r>
            <a:r>
              <a:rPr lang="en-US" sz="3600" dirty="0"/>
              <a:t>/chef-</a:t>
            </a:r>
            <a:r>
              <a:rPr lang="en-US" sz="3600" dirty="0" err="1" smtClean="0"/>
              <a:t>dk</a:t>
            </a:r>
            <a:endParaRPr lang="en-US" sz="3600" dirty="0" smtClean="0"/>
          </a:p>
          <a:p>
            <a:r>
              <a:rPr lang="en-US" sz="3600" dirty="0" smtClean="0"/>
              <a:t>Have an </a:t>
            </a:r>
            <a:r>
              <a:rPr lang="en-US" sz="3600" dirty="0" err="1" smtClean="0"/>
              <a:t>ssh</a:t>
            </a:r>
            <a:r>
              <a:rPr lang="en-US" sz="3600" dirty="0" smtClean="0"/>
              <a:t> client</a:t>
            </a:r>
          </a:p>
          <a:p>
            <a:r>
              <a:rPr lang="en-US" sz="3600" dirty="0" smtClean="0"/>
              <a:t>Have a good text editor (Atom, Sublime, vim, </a:t>
            </a:r>
            <a:r>
              <a:rPr lang="en-US" sz="3600" dirty="0" err="1" smtClean="0"/>
              <a:t>emacs</a:t>
            </a:r>
            <a:r>
              <a:rPr lang="en-US" sz="3600" dirty="0" smtClean="0"/>
              <a:t>)</a:t>
            </a:r>
          </a:p>
          <a:p>
            <a:endParaRPr lang="en-US" sz="3600" dirty="0" smtClean="0"/>
          </a:p>
          <a:p>
            <a:r>
              <a:rPr lang="en-US" sz="3600" dirty="0" err="1" smtClean="0"/>
              <a:t>Git</a:t>
            </a:r>
            <a:r>
              <a:rPr lang="en-US" sz="3600" dirty="0" smtClean="0"/>
              <a:t> &amp; </a:t>
            </a:r>
            <a:r>
              <a:rPr lang="en-US" sz="3600" dirty="0" err="1" smtClean="0"/>
              <a:t>GitHub</a:t>
            </a:r>
            <a:r>
              <a:rPr lang="en-US" sz="3600" dirty="0" smtClean="0"/>
              <a:t> Account (Optional)</a:t>
            </a:r>
          </a:p>
          <a:p>
            <a:pPr marL="0" indent="0">
              <a:buNone/>
            </a:pP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219291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pt-BR" sz="1500" dirty="0"/>
              <a:t>REPOSITORY          TAG                 IMAGE ID            CREATED             VIRTUAL SIZE</a:t>
            </a:r>
          </a:p>
          <a:p>
            <a:r>
              <a:rPr lang="pt-BR" sz="1500" dirty="0"/>
              <a:t>centos              centos5             5a1ebaa356ff        2 </a:t>
            </a:r>
            <a:r>
              <a:rPr lang="pt-BR" sz="1500" dirty="0" err="1"/>
              <a:t>weeks</a:t>
            </a:r>
            <a:r>
              <a:rPr lang="pt-BR" sz="1500" dirty="0"/>
              <a:t> </a:t>
            </a:r>
            <a:r>
              <a:rPr lang="pt-BR" sz="1500" dirty="0" err="1"/>
              <a:t>ago</a:t>
            </a:r>
            <a:r>
              <a:rPr lang="pt-BR" sz="1500" dirty="0"/>
              <a:t>         484 MB</a:t>
            </a:r>
          </a:p>
          <a:p>
            <a:r>
              <a:rPr lang="pt-BR" sz="1500" dirty="0"/>
              <a:t>centos              centos7             70214e5d0a90        2 </a:t>
            </a:r>
            <a:r>
              <a:rPr lang="pt-BR" sz="1500" dirty="0" err="1"/>
              <a:t>weeks</a:t>
            </a:r>
            <a:r>
              <a:rPr lang="pt-BR" sz="1500" dirty="0"/>
              <a:t> </a:t>
            </a:r>
            <a:r>
              <a:rPr lang="pt-BR" sz="1500" dirty="0" err="1"/>
              <a:t>ago</a:t>
            </a:r>
            <a:r>
              <a:rPr lang="pt-BR" sz="1500" dirty="0"/>
              <a:t>         224 MB</a:t>
            </a:r>
          </a:p>
          <a:p>
            <a:r>
              <a:rPr lang="pt-BR" sz="1500" dirty="0"/>
              <a:t>centos              </a:t>
            </a:r>
            <a:r>
              <a:rPr lang="pt-BR" sz="1500" dirty="0" err="1"/>
              <a:t>latest</a:t>
            </a:r>
            <a:r>
              <a:rPr lang="pt-BR" sz="1500" dirty="0"/>
              <a:t>              70214e5d0a90        2 </a:t>
            </a:r>
            <a:r>
              <a:rPr lang="pt-BR" sz="1500" dirty="0" err="1"/>
              <a:t>weeks</a:t>
            </a:r>
            <a:r>
              <a:rPr lang="pt-BR" sz="1500" dirty="0"/>
              <a:t> </a:t>
            </a:r>
            <a:r>
              <a:rPr lang="pt-BR" sz="1500" dirty="0" err="1"/>
              <a:t>ago</a:t>
            </a:r>
            <a:r>
              <a:rPr lang="pt-BR" sz="1500" dirty="0"/>
              <a:t>         224 MB</a:t>
            </a:r>
          </a:p>
          <a:p>
            <a:r>
              <a:rPr lang="pt-BR" sz="1500" dirty="0"/>
              <a:t>centos              centos6             68eb857ffb51        2 </a:t>
            </a:r>
            <a:r>
              <a:rPr lang="pt-BR" sz="1500" dirty="0" err="1"/>
              <a:t>weeks</a:t>
            </a:r>
            <a:r>
              <a:rPr lang="pt-BR" sz="1500" dirty="0"/>
              <a:t> </a:t>
            </a:r>
            <a:r>
              <a:rPr lang="pt-BR" sz="1500" dirty="0" err="1"/>
              <a:t>ago</a:t>
            </a:r>
            <a:r>
              <a:rPr lang="pt-BR" sz="1500" dirty="0"/>
              <a:t>         212.7 MB</a:t>
            </a:r>
            <a:endParaRPr lang="en-US" sz="1500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Verify </a:t>
            </a:r>
            <a:r>
              <a:rPr lang="en-US" dirty="0" err="1" smtClean="0"/>
              <a:t>docker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 smtClean="0"/>
              <a:t>sudo</a:t>
            </a:r>
            <a:r>
              <a:rPr lang="en-US" dirty="0" smtClean="0"/>
              <a:t> </a:t>
            </a:r>
            <a:r>
              <a:rPr lang="en-US" dirty="0" err="1" smtClean="0"/>
              <a:t>docker</a:t>
            </a:r>
            <a:r>
              <a:rPr lang="en-US" dirty="0" smtClean="0"/>
              <a:t> images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2634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kitchen-</a:t>
            </a:r>
            <a:r>
              <a:rPr lang="en-US" dirty="0" err="1" smtClean="0"/>
              <a:t>docker</a:t>
            </a:r>
            <a:r>
              <a:rPr lang="en-US" dirty="0" smtClean="0"/>
              <a:t> gem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A driver that allows Test Kitchen to work with </a:t>
            </a:r>
            <a:r>
              <a:rPr lang="en-US" dirty="0" err="1" smtClean="0"/>
              <a:t>Docker</a:t>
            </a:r>
            <a:endParaRPr lang="en-US" dirty="0" smtClean="0"/>
          </a:p>
          <a:p>
            <a:r>
              <a:rPr lang="en-US" dirty="0" smtClean="0"/>
              <a:t>Installed on the workstation</a:t>
            </a:r>
          </a:p>
          <a:p>
            <a:endParaRPr lang="en-US" dirty="0"/>
          </a:p>
          <a:p>
            <a:r>
              <a:rPr lang="en-US" dirty="0" err="1" smtClean="0"/>
              <a:t>ChefDK</a:t>
            </a:r>
            <a:r>
              <a:rPr lang="en-US" dirty="0" smtClean="0"/>
              <a:t> includes kitchen-vagrant</a:t>
            </a:r>
          </a:p>
        </p:txBody>
      </p:sp>
    </p:spTree>
    <p:extLst>
      <p:ext uri="{BB962C8B-B14F-4D97-AF65-F5344CB8AC3E}">
        <p14:creationId xmlns:p14="http://schemas.microsoft.com/office/powerpoint/2010/main" val="2372910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*</a:t>
            </a:r>
            <a:r>
              <a:rPr lang="en-US" dirty="0"/>
              <a:t>** LOCAL GEMS ***</a:t>
            </a:r>
          </a:p>
          <a:p>
            <a:endParaRPr lang="en-US" dirty="0"/>
          </a:p>
          <a:p>
            <a:r>
              <a:rPr lang="en-US" dirty="0"/>
              <a:t>kitchen-</a:t>
            </a:r>
            <a:r>
              <a:rPr lang="en-US" dirty="0" err="1"/>
              <a:t>docker</a:t>
            </a:r>
            <a:r>
              <a:rPr lang="en-US" dirty="0"/>
              <a:t> (1.5.0)</a:t>
            </a:r>
          </a:p>
          <a:p>
            <a:r>
              <a:rPr lang="en-US" dirty="0"/>
              <a:t>kitchen-vagrant (0.15.0)</a:t>
            </a:r>
          </a:p>
          <a:p>
            <a:r>
              <a:rPr lang="en-US" dirty="0"/>
              <a:t>test-kitchen (1.2.1)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Verify kitchen-</a:t>
            </a:r>
            <a:r>
              <a:rPr lang="en-US" dirty="0" err="1" smtClean="0"/>
              <a:t>docker</a:t>
            </a:r>
            <a:r>
              <a:rPr lang="en-US" dirty="0" smtClean="0"/>
              <a:t> is installed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gem list kitchen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6272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Lab </a:t>
            </a:r>
            <a:r>
              <a:rPr lang="en-US" dirty="0" smtClean="0"/>
              <a:t>7 – Verify chef-client success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 smtClean="0"/>
              <a:t>Problem</a:t>
            </a:r>
            <a:r>
              <a:rPr lang="en-US" dirty="0" smtClean="0"/>
              <a:t>:  Testing our cookbook takes too long</a:t>
            </a:r>
          </a:p>
          <a:p>
            <a:r>
              <a:rPr lang="en-US" b="1" dirty="0" smtClean="0"/>
              <a:t>Success Criteria</a:t>
            </a:r>
            <a:r>
              <a:rPr lang="en-US" dirty="0" smtClean="0"/>
              <a:t>:  Our cookbook runs in test kitchen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811115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Move to the apache cookbook directory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cd ~/chef-repo/cookbooks/apache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0237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2700" dirty="0"/>
              <a:t>Instance           Driver  </a:t>
            </a:r>
            <a:r>
              <a:rPr lang="en-US" sz="2700" dirty="0" err="1"/>
              <a:t>Provisioner</a:t>
            </a:r>
            <a:r>
              <a:rPr lang="en-US" sz="2700" dirty="0"/>
              <a:t>  Last Action</a:t>
            </a:r>
          </a:p>
          <a:p>
            <a:r>
              <a:rPr lang="en-US" sz="2700" dirty="0"/>
              <a:t>default-centos-64  </a:t>
            </a:r>
            <a:r>
              <a:rPr lang="en-US" sz="2700" dirty="0" err="1"/>
              <a:t>Docker</a:t>
            </a:r>
            <a:r>
              <a:rPr lang="en-US" sz="2700" dirty="0"/>
              <a:t>  </a:t>
            </a:r>
            <a:r>
              <a:rPr lang="en-US" sz="2700" dirty="0" err="1"/>
              <a:t>ChefZero</a:t>
            </a:r>
            <a:r>
              <a:rPr lang="en-US" sz="2700" dirty="0"/>
              <a:t>     &lt;Not Created&gt;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List the Test Kitchens 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kitchen list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6266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40000" lnSpcReduction="20000"/>
          </a:bodyPr>
          <a:lstStyle/>
          <a:p>
            <a:r>
              <a:rPr lang="en-US" dirty="0"/>
              <a:t>-----&gt; Starting Kitchen (v1.2.1)</a:t>
            </a:r>
          </a:p>
          <a:p>
            <a:r>
              <a:rPr lang="en-US" dirty="0"/>
              <a:t>-----&gt; Creating &lt;default-centos-64&gt;...</a:t>
            </a:r>
          </a:p>
          <a:p>
            <a:r>
              <a:rPr lang="en-US" dirty="0"/>
              <a:t>       Step 0 : FROM centos:centos6</a:t>
            </a:r>
          </a:p>
          <a:p>
            <a:r>
              <a:rPr lang="en-US" dirty="0"/>
              <a:t>        ---&gt; 68eb857ffb51</a:t>
            </a:r>
          </a:p>
          <a:p>
            <a:r>
              <a:rPr lang="en-US" dirty="0"/>
              <a:t>       Step 1 : RUN yum clean all</a:t>
            </a:r>
          </a:p>
          <a:p>
            <a:r>
              <a:rPr lang="en-US" dirty="0"/>
              <a:t>        ---&gt; Running in cdf3952a3f18</a:t>
            </a:r>
          </a:p>
          <a:p>
            <a:r>
              <a:rPr lang="en-US" dirty="0"/>
              <a:t>       Loaded plugins: </a:t>
            </a:r>
            <a:r>
              <a:rPr lang="en-US" dirty="0" err="1"/>
              <a:t>fastestmirror</a:t>
            </a:r>
            <a:endParaRPr lang="en-US" dirty="0"/>
          </a:p>
          <a:p>
            <a:r>
              <a:rPr lang="en-US" dirty="0"/>
              <a:t>       Cleaning repos: base extras </a:t>
            </a:r>
            <a:r>
              <a:rPr lang="en-US" dirty="0" err="1"/>
              <a:t>libselinux</a:t>
            </a:r>
            <a:r>
              <a:rPr lang="en-US" dirty="0"/>
              <a:t> updates</a:t>
            </a:r>
          </a:p>
          <a:p>
            <a:r>
              <a:rPr lang="en-US" dirty="0"/>
              <a:t>       Cleaning up Everything</a:t>
            </a:r>
          </a:p>
          <a:p>
            <a:r>
              <a:rPr lang="en-US" dirty="0"/>
              <a:t>        ---&gt; b1cccd25ce55</a:t>
            </a:r>
          </a:p>
          <a:p>
            <a:r>
              <a:rPr lang="en-US" dirty="0"/>
              <a:t>       Removing intermediate container cdf3952a3f18</a:t>
            </a:r>
          </a:p>
          <a:p>
            <a:r>
              <a:rPr lang="en-US" dirty="0"/>
              <a:t>       Step 2 : RUN yum install -y </a:t>
            </a:r>
            <a:r>
              <a:rPr lang="en-US" dirty="0" err="1"/>
              <a:t>sudo</a:t>
            </a:r>
            <a:r>
              <a:rPr lang="en-US" dirty="0"/>
              <a:t> </a:t>
            </a:r>
            <a:r>
              <a:rPr lang="en-US" dirty="0" err="1"/>
              <a:t>openssh</a:t>
            </a:r>
            <a:r>
              <a:rPr lang="en-US" dirty="0"/>
              <a:t>-server </a:t>
            </a:r>
            <a:r>
              <a:rPr lang="en-US" dirty="0" err="1"/>
              <a:t>openssh</a:t>
            </a:r>
            <a:r>
              <a:rPr lang="en-US" dirty="0"/>
              <a:t>-clients which curl</a:t>
            </a:r>
          </a:p>
          <a:p>
            <a:r>
              <a:rPr lang="en-US" dirty="0"/>
              <a:t>        ---&gt; Running in 9db69ace459d</a:t>
            </a:r>
          </a:p>
          <a:p>
            <a:r>
              <a:rPr lang="en-US" dirty="0"/>
              <a:t>       Loaded plugins: </a:t>
            </a:r>
            <a:r>
              <a:rPr lang="en-US" dirty="0" err="1"/>
              <a:t>fastestmirror</a:t>
            </a:r>
            <a:endParaRPr lang="en-US" dirty="0"/>
          </a:p>
          <a:p>
            <a:r>
              <a:rPr lang="en-US" dirty="0"/>
              <a:t>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the kitchen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kitchen create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1212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/>
              <a:t>-----&gt; Starting Kitchen (v1.2.1)</a:t>
            </a:r>
          </a:p>
          <a:p>
            <a:r>
              <a:rPr lang="en-US" dirty="0"/>
              <a:t>-----&gt; Converging &lt;default-centos-64&gt;...</a:t>
            </a:r>
          </a:p>
          <a:p>
            <a:r>
              <a:rPr lang="en-US" dirty="0"/>
              <a:t>       Preparing files for transfer</a:t>
            </a:r>
          </a:p>
          <a:p>
            <a:r>
              <a:rPr lang="en-US" dirty="0"/>
              <a:t>       Resolving cookbook dependencies with </a:t>
            </a:r>
            <a:r>
              <a:rPr lang="en-US" dirty="0" err="1"/>
              <a:t>Berkshelf</a:t>
            </a:r>
            <a:r>
              <a:rPr lang="en-US" dirty="0"/>
              <a:t> 3.1.5...</a:t>
            </a:r>
          </a:p>
          <a:p>
            <a:r>
              <a:rPr lang="en-US" dirty="0"/>
              <a:t>       Removing non-cookbook files before transfer</a:t>
            </a:r>
          </a:p>
          <a:p>
            <a:r>
              <a:rPr lang="en-US" dirty="0"/>
              <a:t>-----&gt; Installing Chef Omnibus (true)</a:t>
            </a:r>
          </a:p>
          <a:p>
            <a:r>
              <a:rPr lang="en-US" dirty="0"/>
              <a:t>       downloading https://</a:t>
            </a:r>
            <a:r>
              <a:rPr lang="en-US" dirty="0" err="1"/>
              <a:t>www.getchef.com</a:t>
            </a:r>
            <a:r>
              <a:rPr lang="en-US" dirty="0"/>
              <a:t>/chef/</a:t>
            </a:r>
            <a:r>
              <a:rPr lang="en-US" dirty="0" err="1"/>
              <a:t>install.sh</a:t>
            </a:r>
            <a:endParaRPr lang="en-US" dirty="0"/>
          </a:p>
          <a:p>
            <a:r>
              <a:rPr lang="en-US" dirty="0"/>
              <a:t>         to file /</a:t>
            </a:r>
            <a:r>
              <a:rPr lang="en-US" dirty="0" err="1"/>
              <a:t>tmp</a:t>
            </a:r>
            <a:r>
              <a:rPr lang="en-US" dirty="0"/>
              <a:t>/</a:t>
            </a:r>
            <a:r>
              <a:rPr lang="en-US" dirty="0" err="1"/>
              <a:t>install.sh</a:t>
            </a:r>
            <a:endParaRPr lang="en-US" dirty="0"/>
          </a:p>
          <a:p>
            <a:r>
              <a:rPr lang="en-US" dirty="0"/>
              <a:t>       trying curl...</a:t>
            </a:r>
          </a:p>
          <a:p>
            <a:r>
              <a:rPr lang="en-US" dirty="0"/>
              <a:t>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Converge:  run chef in the kitchen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kitchen converge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2347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Break the cookbook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rgbClr val="000000"/>
                </a:solidFill>
              </a:rPr>
              <a:t>package </a:t>
            </a:r>
            <a:r>
              <a:rPr lang="en-US" dirty="0">
                <a:solidFill>
                  <a:srgbClr val="4E9A06"/>
                </a:solidFill>
              </a:rPr>
              <a:t>"apache"</a:t>
            </a:r>
          </a:p>
          <a:p>
            <a:endParaRPr lang="en-US" dirty="0"/>
          </a:p>
          <a:p>
            <a:r>
              <a:rPr lang="en-US" dirty="0">
                <a:solidFill>
                  <a:srgbClr val="000000"/>
                </a:solidFill>
              </a:rPr>
              <a:t>service </a:t>
            </a:r>
            <a:r>
              <a:rPr lang="en-US" dirty="0">
                <a:solidFill>
                  <a:srgbClr val="4E9A06"/>
                </a:solidFill>
              </a:rPr>
              <a:t>"</a:t>
            </a:r>
            <a:r>
              <a:rPr lang="en-US" dirty="0" err="1">
                <a:solidFill>
                  <a:srgbClr val="4E9A06"/>
                </a:solidFill>
              </a:rPr>
              <a:t>httpd</a:t>
            </a:r>
            <a:r>
              <a:rPr lang="en-US" dirty="0">
                <a:solidFill>
                  <a:srgbClr val="4E9A06"/>
                </a:solidFill>
              </a:rPr>
              <a:t>" </a:t>
            </a:r>
            <a:r>
              <a:rPr lang="en-US" b="1" dirty="0">
                <a:solidFill>
                  <a:srgbClr val="204A87"/>
                </a:solidFill>
              </a:rPr>
              <a:t>do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action </a:t>
            </a:r>
            <a:r>
              <a:rPr lang="en-US" dirty="0">
                <a:solidFill>
                  <a:srgbClr val="4E9A06"/>
                </a:solidFill>
              </a:rPr>
              <a:t>:start</a:t>
            </a:r>
          </a:p>
          <a:p>
            <a:r>
              <a:rPr lang="en-US" b="1" dirty="0">
                <a:solidFill>
                  <a:srgbClr val="204A87"/>
                </a:solidFill>
              </a:rPr>
              <a:t>end</a:t>
            </a:r>
          </a:p>
          <a:p>
            <a:endParaRPr lang="en-US" dirty="0"/>
          </a:p>
          <a:p>
            <a:r>
              <a:rPr lang="en-US" dirty="0">
                <a:solidFill>
                  <a:srgbClr val="000000"/>
                </a:solidFill>
              </a:rPr>
              <a:t>template </a:t>
            </a:r>
            <a:r>
              <a:rPr lang="en-US" dirty="0">
                <a:solidFill>
                  <a:srgbClr val="4E9A06"/>
                </a:solidFill>
              </a:rPr>
              <a:t>"/</a:t>
            </a:r>
            <a:r>
              <a:rPr lang="en-US" dirty="0" err="1">
                <a:solidFill>
                  <a:srgbClr val="4E9A06"/>
                </a:solidFill>
              </a:rPr>
              <a:t>var</a:t>
            </a:r>
            <a:r>
              <a:rPr lang="en-US" dirty="0">
                <a:solidFill>
                  <a:srgbClr val="4E9A06"/>
                </a:solidFill>
              </a:rPr>
              <a:t>/www/html/</a:t>
            </a:r>
            <a:r>
              <a:rPr lang="en-US" dirty="0" err="1">
                <a:solidFill>
                  <a:srgbClr val="4E9A06"/>
                </a:solidFill>
              </a:rPr>
              <a:t>index.html</a:t>
            </a:r>
            <a:r>
              <a:rPr lang="en-US" dirty="0">
                <a:solidFill>
                  <a:srgbClr val="4E9A06"/>
                </a:solidFill>
              </a:rPr>
              <a:t>" </a:t>
            </a:r>
            <a:r>
              <a:rPr lang="en-US" b="1" dirty="0">
                <a:solidFill>
                  <a:srgbClr val="204A87"/>
                </a:solidFill>
              </a:rPr>
              <a:t>do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source </a:t>
            </a:r>
            <a:r>
              <a:rPr lang="en-US" dirty="0">
                <a:solidFill>
                  <a:srgbClr val="4E9A06"/>
                </a:solidFill>
              </a:rPr>
              <a:t>"</a:t>
            </a:r>
            <a:r>
              <a:rPr lang="en-US" dirty="0" err="1">
                <a:solidFill>
                  <a:srgbClr val="4E9A06"/>
                </a:solidFill>
              </a:rPr>
              <a:t>index.html.erb</a:t>
            </a:r>
            <a:r>
              <a:rPr lang="en-US" dirty="0">
                <a:solidFill>
                  <a:srgbClr val="4E9A06"/>
                </a:solidFill>
              </a:rPr>
              <a:t>"</a:t>
            </a:r>
          </a:p>
          <a:p>
            <a:r>
              <a:rPr lang="en-US" b="1" dirty="0">
                <a:solidFill>
                  <a:srgbClr val="204A87"/>
                </a:solidFill>
              </a:rPr>
              <a:t>end</a:t>
            </a:r>
          </a:p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recipes/</a:t>
            </a:r>
            <a:r>
              <a:rPr lang="en-US" dirty="0" err="1" smtClean="0"/>
              <a:t>default.rb</a:t>
            </a:r>
            <a:endParaRPr lang="en-US" dirty="0"/>
          </a:p>
        </p:txBody>
      </p:sp>
      <p:sp>
        <p:nvSpPr>
          <p:cNvPr id="7" name="Frame 6"/>
          <p:cNvSpPr/>
          <p:nvPr/>
        </p:nvSpPr>
        <p:spPr bwMode="auto">
          <a:xfrm>
            <a:off x="492125" y="1889125"/>
            <a:ext cx="3587750" cy="476250"/>
          </a:xfrm>
          <a:prstGeom prst="fram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618121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40000" lnSpcReduction="20000"/>
          </a:bodyPr>
          <a:lstStyle/>
          <a:p>
            <a:r>
              <a:rPr lang="en-US" dirty="0" smtClean="0"/>
              <a:t>…</a:t>
            </a:r>
          </a:p>
          <a:p>
            <a:r>
              <a:rPr lang="en-US" dirty="0"/>
              <a:t> Chef Client failed. 0 resources updated in 41.075753164 seconds</a:t>
            </a:r>
          </a:p>
          <a:p>
            <a:r>
              <a:rPr lang="en-US" dirty="0"/>
              <a:t>       [2014-09-24T04:29:31+01:00] ERROR: package[apache] (apache::default line 6) had an error: Chef::Exceptions::Package: No version specified, and no candidate version available for apache</a:t>
            </a:r>
          </a:p>
          <a:p>
            <a:r>
              <a:rPr lang="en-US" dirty="0"/>
              <a:t>       [2014-09-24T04:29:31+01:00] FATAL: Chef::Exceptions::</a:t>
            </a:r>
            <a:r>
              <a:rPr lang="en-US" dirty="0" err="1"/>
              <a:t>ChildConvergeError</a:t>
            </a:r>
            <a:r>
              <a:rPr lang="en-US" dirty="0"/>
              <a:t>: Chef run process exited unsuccessfully (exit code 1)</a:t>
            </a:r>
          </a:p>
          <a:p>
            <a:r>
              <a:rPr lang="en-US" dirty="0"/>
              <a:t>&gt;&gt;&gt;&gt;&gt;&gt; Converge failed on instance &lt;default-centos-64&gt;.</a:t>
            </a:r>
          </a:p>
          <a:p>
            <a:r>
              <a:rPr lang="en-US" dirty="0"/>
              <a:t>&gt;&gt;&gt;&gt;&gt;&gt; Please see .kitchen/logs/default-centos-64.log for more details</a:t>
            </a:r>
          </a:p>
          <a:p>
            <a:r>
              <a:rPr lang="en-US" dirty="0"/>
              <a:t>&gt;&gt;&gt;&gt;&gt;&gt; ------Exception-------</a:t>
            </a:r>
          </a:p>
          <a:p>
            <a:r>
              <a:rPr lang="en-US" dirty="0"/>
              <a:t>&gt;&gt;&gt;&gt;&gt;&gt; Class: Kitchen::</a:t>
            </a:r>
            <a:r>
              <a:rPr lang="en-US" dirty="0" err="1"/>
              <a:t>ActionFailed</a:t>
            </a:r>
            <a:endParaRPr lang="en-US" dirty="0"/>
          </a:p>
          <a:p>
            <a:r>
              <a:rPr lang="en-US" dirty="0"/>
              <a:t>&gt;&gt;&gt;&gt;&gt;&gt; Message: SSH exited (1) for command: [</a:t>
            </a:r>
            <a:r>
              <a:rPr lang="en-US" dirty="0" err="1"/>
              <a:t>sudo</a:t>
            </a:r>
            <a:r>
              <a:rPr lang="en-US" dirty="0"/>
              <a:t> -E chef-client -z --</a:t>
            </a:r>
            <a:r>
              <a:rPr lang="en-US" dirty="0" err="1"/>
              <a:t>config</a:t>
            </a:r>
            <a:r>
              <a:rPr lang="en-US" dirty="0"/>
              <a:t> /</a:t>
            </a:r>
            <a:r>
              <a:rPr lang="en-US" dirty="0" err="1"/>
              <a:t>tmp</a:t>
            </a:r>
            <a:r>
              <a:rPr lang="en-US" dirty="0"/>
              <a:t>/kitchen/</a:t>
            </a:r>
            <a:r>
              <a:rPr lang="en-US" dirty="0" err="1"/>
              <a:t>client.rb</a:t>
            </a:r>
            <a:r>
              <a:rPr lang="en-US" dirty="0"/>
              <a:t> --</a:t>
            </a:r>
            <a:r>
              <a:rPr lang="en-US" dirty="0" err="1"/>
              <a:t>log_level</a:t>
            </a:r>
            <a:r>
              <a:rPr lang="en-US" dirty="0"/>
              <a:t> info --</a:t>
            </a:r>
            <a:r>
              <a:rPr lang="en-US" dirty="0" err="1"/>
              <a:t>json</a:t>
            </a:r>
            <a:r>
              <a:rPr lang="en-US" dirty="0"/>
              <a:t>-attributes /</a:t>
            </a:r>
            <a:r>
              <a:rPr lang="en-US" dirty="0" err="1"/>
              <a:t>tmp</a:t>
            </a:r>
            <a:r>
              <a:rPr lang="en-US" dirty="0"/>
              <a:t>/kitchen/</a:t>
            </a:r>
            <a:r>
              <a:rPr lang="en-US" dirty="0" err="1"/>
              <a:t>dna.json</a:t>
            </a:r>
            <a:r>
              <a:rPr lang="en-US" dirty="0"/>
              <a:t>]</a:t>
            </a:r>
          </a:p>
          <a:p>
            <a:r>
              <a:rPr lang="en-US" dirty="0"/>
              <a:t>&gt;&gt;&gt;&gt;&gt;&gt; ----------------------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Re-converge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kitchen converge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7463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Prerequisites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3600" dirty="0"/>
              <a:t>Install Chef DK - </a:t>
            </a:r>
            <a:r>
              <a:rPr lang="en-US" sz="3600" dirty="0" err="1" smtClean="0"/>
              <a:t>downloads.getchef.com</a:t>
            </a:r>
            <a:r>
              <a:rPr lang="en-US" sz="3600" dirty="0"/>
              <a:t>/chef-</a:t>
            </a:r>
            <a:r>
              <a:rPr lang="en-US" sz="3600" dirty="0" err="1" smtClean="0"/>
              <a:t>dk</a:t>
            </a:r>
            <a:endParaRPr lang="en-US" sz="3600" dirty="0" smtClean="0"/>
          </a:p>
          <a:p>
            <a:r>
              <a:rPr lang="en-US" sz="3600" dirty="0" smtClean="0"/>
              <a:t>Have an </a:t>
            </a:r>
            <a:r>
              <a:rPr lang="en-US" sz="3600" dirty="0" err="1" smtClean="0"/>
              <a:t>ssh</a:t>
            </a:r>
            <a:r>
              <a:rPr lang="en-US" sz="3600" dirty="0" smtClean="0"/>
              <a:t> client</a:t>
            </a:r>
          </a:p>
          <a:p>
            <a:r>
              <a:rPr lang="en-US" sz="3600" dirty="0" smtClean="0"/>
              <a:t>Have a good text editor (Atom, Sublime, vim, </a:t>
            </a:r>
            <a:r>
              <a:rPr lang="en-US" sz="3600" dirty="0" err="1" smtClean="0"/>
              <a:t>emacs</a:t>
            </a:r>
            <a:r>
              <a:rPr lang="en-US" sz="3600" dirty="0" smtClean="0"/>
              <a:t>)</a:t>
            </a:r>
          </a:p>
          <a:p>
            <a:endParaRPr lang="en-US" sz="3600" dirty="0" smtClean="0"/>
          </a:p>
          <a:p>
            <a:r>
              <a:rPr lang="en-US" sz="3600" dirty="0" err="1" smtClean="0"/>
              <a:t>Git</a:t>
            </a:r>
            <a:r>
              <a:rPr lang="en-US" sz="3600" dirty="0" smtClean="0"/>
              <a:t> &amp; </a:t>
            </a:r>
            <a:r>
              <a:rPr lang="en-US" sz="3600" dirty="0" err="1" smtClean="0"/>
              <a:t>GitHub</a:t>
            </a:r>
            <a:r>
              <a:rPr lang="en-US" sz="3600" dirty="0" smtClean="0"/>
              <a:t> Account (Optional</a:t>
            </a:r>
            <a:r>
              <a:rPr lang="en-US" sz="3600" dirty="0" smtClean="0"/>
              <a:t>)</a:t>
            </a:r>
          </a:p>
          <a:p>
            <a:endParaRPr lang="en-US" sz="3600" dirty="0"/>
          </a:p>
          <a:p>
            <a:r>
              <a:rPr lang="en-US" sz="3600" dirty="0"/>
              <a:t>http://</a:t>
            </a:r>
            <a:r>
              <a:rPr lang="en-US" sz="3600" dirty="0" err="1"/>
              <a:t>bit.ly</a:t>
            </a:r>
            <a:r>
              <a:rPr lang="en-US" sz="3600" dirty="0"/>
              <a:t>/1msreNZ</a:t>
            </a:r>
            <a:endParaRPr lang="en-US" sz="3600" dirty="0" smtClean="0"/>
          </a:p>
          <a:p>
            <a:pPr marL="0" indent="0">
              <a:buNone/>
            </a:pP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176247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Slides, Code, Questions, etc.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3600" dirty="0" err="1"/>
              <a:t>github.com</a:t>
            </a:r>
            <a:r>
              <a:rPr lang="en-US" sz="3600" dirty="0"/>
              <a:t>/</a:t>
            </a:r>
            <a:r>
              <a:rPr lang="en-US" sz="3600" dirty="0" err="1"/>
              <a:t>nathenharvey</a:t>
            </a:r>
            <a:r>
              <a:rPr lang="en-US" sz="3600" dirty="0"/>
              <a:t>/</a:t>
            </a:r>
            <a:r>
              <a:rPr lang="en-US" sz="3600" dirty="0" err="1"/>
              <a:t>surge_introduction_to_chef</a:t>
            </a:r>
            <a:r>
              <a:rPr lang="en-US" sz="3600" dirty="0"/>
              <a:t> </a:t>
            </a:r>
            <a:endParaRPr lang="en-US" sz="3600" dirty="0" smtClean="0"/>
          </a:p>
          <a:p>
            <a:endParaRPr lang="en-US" sz="3600" dirty="0"/>
          </a:p>
          <a:p>
            <a:r>
              <a:rPr lang="en-US" sz="3600" dirty="0" smtClean="0"/>
              <a:t>Slides are available now (subject to change)</a:t>
            </a:r>
          </a:p>
          <a:p>
            <a:r>
              <a:rPr lang="en-US" sz="3600" dirty="0" smtClean="0"/>
              <a:t>Code will be added as we go</a:t>
            </a:r>
          </a:p>
          <a:p>
            <a:r>
              <a:rPr lang="en-US" sz="3600" dirty="0" smtClean="0"/>
              <a:t>Submit PRs for any questions or topics that you’d like to see covered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924668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Fix the cookbook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rgbClr val="000000"/>
                </a:solidFill>
              </a:rPr>
              <a:t>package </a:t>
            </a:r>
            <a:r>
              <a:rPr lang="en-US" dirty="0" smtClean="0">
                <a:solidFill>
                  <a:srgbClr val="4E9A06"/>
                </a:solidFill>
              </a:rPr>
              <a:t>"</a:t>
            </a:r>
            <a:r>
              <a:rPr lang="en-US" dirty="0" err="1" smtClean="0">
                <a:solidFill>
                  <a:srgbClr val="4E9A06"/>
                </a:solidFill>
              </a:rPr>
              <a:t>httpd</a:t>
            </a:r>
            <a:r>
              <a:rPr lang="en-US" dirty="0" smtClean="0">
                <a:solidFill>
                  <a:srgbClr val="4E9A06"/>
                </a:solidFill>
              </a:rPr>
              <a:t>"</a:t>
            </a:r>
            <a:endParaRPr lang="en-US" dirty="0">
              <a:solidFill>
                <a:srgbClr val="4E9A06"/>
              </a:solidFill>
            </a:endParaRPr>
          </a:p>
          <a:p>
            <a:endParaRPr lang="en-US" dirty="0"/>
          </a:p>
          <a:p>
            <a:r>
              <a:rPr lang="en-US" dirty="0">
                <a:solidFill>
                  <a:srgbClr val="000000"/>
                </a:solidFill>
              </a:rPr>
              <a:t>service </a:t>
            </a:r>
            <a:r>
              <a:rPr lang="en-US" dirty="0">
                <a:solidFill>
                  <a:srgbClr val="4E9A06"/>
                </a:solidFill>
              </a:rPr>
              <a:t>"</a:t>
            </a:r>
            <a:r>
              <a:rPr lang="en-US" dirty="0" err="1">
                <a:solidFill>
                  <a:srgbClr val="4E9A06"/>
                </a:solidFill>
              </a:rPr>
              <a:t>httpd</a:t>
            </a:r>
            <a:r>
              <a:rPr lang="en-US" dirty="0">
                <a:solidFill>
                  <a:srgbClr val="4E9A06"/>
                </a:solidFill>
              </a:rPr>
              <a:t>" </a:t>
            </a:r>
            <a:r>
              <a:rPr lang="en-US" b="1" dirty="0">
                <a:solidFill>
                  <a:srgbClr val="204A87"/>
                </a:solidFill>
              </a:rPr>
              <a:t>do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action </a:t>
            </a:r>
            <a:r>
              <a:rPr lang="en-US" dirty="0">
                <a:solidFill>
                  <a:srgbClr val="4E9A06"/>
                </a:solidFill>
              </a:rPr>
              <a:t>:start</a:t>
            </a:r>
          </a:p>
          <a:p>
            <a:r>
              <a:rPr lang="en-US" b="1" dirty="0">
                <a:solidFill>
                  <a:srgbClr val="204A87"/>
                </a:solidFill>
              </a:rPr>
              <a:t>end</a:t>
            </a:r>
          </a:p>
          <a:p>
            <a:endParaRPr lang="en-US" dirty="0"/>
          </a:p>
          <a:p>
            <a:r>
              <a:rPr lang="en-US" dirty="0">
                <a:solidFill>
                  <a:srgbClr val="000000"/>
                </a:solidFill>
              </a:rPr>
              <a:t>template </a:t>
            </a:r>
            <a:r>
              <a:rPr lang="en-US" dirty="0">
                <a:solidFill>
                  <a:srgbClr val="4E9A06"/>
                </a:solidFill>
              </a:rPr>
              <a:t>"/</a:t>
            </a:r>
            <a:r>
              <a:rPr lang="en-US" dirty="0" err="1">
                <a:solidFill>
                  <a:srgbClr val="4E9A06"/>
                </a:solidFill>
              </a:rPr>
              <a:t>var</a:t>
            </a:r>
            <a:r>
              <a:rPr lang="en-US" dirty="0">
                <a:solidFill>
                  <a:srgbClr val="4E9A06"/>
                </a:solidFill>
              </a:rPr>
              <a:t>/www/html/</a:t>
            </a:r>
            <a:r>
              <a:rPr lang="en-US" dirty="0" err="1">
                <a:solidFill>
                  <a:srgbClr val="4E9A06"/>
                </a:solidFill>
              </a:rPr>
              <a:t>index.html</a:t>
            </a:r>
            <a:r>
              <a:rPr lang="en-US" dirty="0">
                <a:solidFill>
                  <a:srgbClr val="4E9A06"/>
                </a:solidFill>
              </a:rPr>
              <a:t>" </a:t>
            </a:r>
            <a:r>
              <a:rPr lang="en-US" b="1" dirty="0">
                <a:solidFill>
                  <a:srgbClr val="204A87"/>
                </a:solidFill>
              </a:rPr>
              <a:t>do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source </a:t>
            </a:r>
            <a:r>
              <a:rPr lang="en-US" dirty="0">
                <a:solidFill>
                  <a:srgbClr val="4E9A06"/>
                </a:solidFill>
              </a:rPr>
              <a:t>"</a:t>
            </a:r>
            <a:r>
              <a:rPr lang="en-US" dirty="0" err="1">
                <a:solidFill>
                  <a:srgbClr val="4E9A06"/>
                </a:solidFill>
              </a:rPr>
              <a:t>index.html.erb</a:t>
            </a:r>
            <a:r>
              <a:rPr lang="en-US" dirty="0">
                <a:solidFill>
                  <a:srgbClr val="4E9A06"/>
                </a:solidFill>
              </a:rPr>
              <a:t>"</a:t>
            </a:r>
          </a:p>
          <a:p>
            <a:r>
              <a:rPr lang="en-US" b="1" dirty="0">
                <a:solidFill>
                  <a:srgbClr val="204A87"/>
                </a:solidFill>
              </a:rPr>
              <a:t>end</a:t>
            </a:r>
          </a:p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recipes/</a:t>
            </a:r>
            <a:r>
              <a:rPr lang="en-US" dirty="0" err="1" smtClean="0"/>
              <a:t>default.rb</a:t>
            </a:r>
            <a:endParaRPr lang="en-US" dirty="0"/>
          </a:p>
        </p:txBody>
      </p:sp>
      <p:sp>
        <p:nvSpPr>
          <p:cNvPr id="7" name="Frame 6"/>
          <p:cNvSpPr/>
          <p:nvPr/>
        </p:nvSpPr>
        <p:spPr bwMode="auto">
          <a:xfrm>
            <a:off x="492125" y="1889125"/>
            <a:ext cx="3587750" cy="476250"/>
          </a:xfrm>
          <a:prstGeom prst="fram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4087771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/>
              <a:t> [2014-09-24T04:30:45+01:00] INFO: Chef Run complete in 4.110425475 seconds</a:t>
            </a:r>
          </a:p>
          <a:p>
            <a:endParaRPr lang="en-US" dirty="0"/>
          </a:p>
          <a:p>
            <a:r>
              <a:rPr lang="en-US" dirty="0"/>
              <a:t>       Running handlers:</a:t>
            </a:r>
          </a:p>
          <a:p>
            <a:r>
              <a:rPr lang="en-US" dirty="0"/>
              <a:t>       [2014-09-24T04:30:45+01:00] INFO: Running report handlers</a:t>
            </a:r>
          </a:p>
          <a:p>
            <a:r>
              <a:rPr lang="en-US" dirty="0"/>
              <a:t>       Running handlers complete</a:t>
            </a:r>
          </a:p>
          <a:p>
            <a:r>
              <a:rPr lang="en-US" dirty="0"/>
              <a:t>       [2014-09-24T04:30:45+01:00] INFO: Report handlers complete</a:t>
            </a:r>
          </a:p>
          <a:p>
            <a:r>
              <a:rPr lang="en-US" dirty="0"/>
              <a:t>       Chef Client finished, 0/3 resources updated in 11.323451399 seconds</a:t>
            </a:r>
          </a:p>
          <a:p>
            <a:r>
              <a:rPr lang="en-US" dirty="0"/>
              <a:t>       Finished converging &lt;default-centos-64&gt; (0m18.84s).</a:t>
            </a:r>
          </a:p>
          <a:p>
            <a:r>
              <a:rPr lang="en-US" dirty="0"/>
              <a:t>-----&gt; Kitchen is finished. (0m20.09s)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Converge:  run chef in the kitchen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kitchen converge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2707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 Testing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Wingdings" charset="2"/>
              <a:buChar char="ü"/>
            </a:pPr>
            <a:r>
              <a:rPr lang="en-US" dirty="0" smtClean="0"/>
              <a:t>  Did chef-client complete successfully?</a:t>
            </a:r>
          </a:p>
          <a:p>
            <a:r>
              <a:rPr lang="en-US" dirty="0" smtClean="0"/>
              <a:t>Did the recipe put the node in the desired state?</a:t>
            </a:r>
          </a:p>
          <a:p>
            <a:r>
              <a:rPr lang="en-US" dirty="0" smtClean="0"/>
              <a:t>Are the resources properly defined?</a:t>
            </a:r>
          </a:p>
          <a:p>
            <a:r>
              <a:rPr lang="en-US" dirty="0" smtClean="0"/>
              <a:t>Does the code following our style guide?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6001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Lab 8</a:t>
            </a:r>
            <a:r>
              <a:rPr lang="en-US" dirty="0" smtClean="0"/>
              <a:t> – Verify the node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 smtClean="0"/>
              <a:t>Problem</a:t>
            </a:r>
            <a:r>
              <a:rPr lang="en-US" dirty="0" smtClean="0"/>
              <a:t>:  Successful converge does not necessarily mean  the node is in the desired state.</a:t>
            </a:r>
          </a:p>
          <a:p>
            <a:r>
              <a:rPr lang="en-US" b="1" dirty="0" smtClean="0"/>
              <a:t>Success Criteria</a:t>
            </a:r>
            <a:r>
              <a:rPr lang="en-US" dirty="0" smtClean="0"/>
              <a:t>:  Verify our home page is being served.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525855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2600" dirty="0" err="1"/>
              <a:t>kitchen@localhost's</a:t>
            </a:r>
            <a:r>
              <a:rPr lang="en-US" sz="2600" dirty="0"/>
              <a:t> password</a:t>
            </a:r>
            <a:r>
              <a:rPr lang="en-US" sz="2600" dirty="0" smtClean="0"/>
              <a:t>:</a:t>
            </a:r>
            <a:endParaRPr lang="en-US" sz="26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Manually Inspect with kitchen login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kitchen login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7221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2600" dirty="0" err="1"/>
              <a:t>kitchen@localhost's</a:t>
            </a:r>
            <a:r>
              <a:rPr lang="en-US" sz="2600" dirty="0"/>
              <a:t> password</a:t>
            </a:r>
            <a:r>
              <a:rPr lang="en-US" sz="2600" dirty="0" smtClean="0"/>
              <a:t>:</a:t>
            </a:r>
            <a:endParaRPr lang="en-US" sz="26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Manually Inspect with kitchen login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kitchen login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6350000" y="2079625"/>
            <a:ext cx="975177" cy="369332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kitchen</a:t>
            </a:r>
          </a:p>
        </p:txBody>
      </p:sp>
    </p:spTree>
    <p:extLst>
      <p:ext uri="{BB962C8B-B14F-4D97-AF65-F5344CB8AC3E}">
        <p14:creationId xmlns:p14="http://schemas.microsoft.com/office/powerpoint/2010/main" val="1854655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2600" dirty="0" err="1"/>
              <a:t>kitchen@localhost's</a:t>
            </a:r>
            <a:r>
              <a:rPr lang="en-US" sz="2600" dirty="0"/>
              <a:t> password:</a:t>
            </a:r>
          </a:p>
          <a:p>
            <a:r>
              <a:rPr lang="en-US" sz="2600" dirty="0"/>
              <a:t>Last login: Wed Sep 24 04:30:29 2014 from 172.17.42.1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Manually Inspect with kitchen login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kitchen login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6350000" y="2079625"/>
            <a:ext cx="975177" cy="369332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kitchen</a:t>
            </a:r>
          </a:p>
        </p:txBody>
      </p:sp>
    </p:spTree>
    <p:extLst>
      <p:ext uri="{BB962C8B-B14F-4D97-AF65-F5344CB8AC3E}">
        <p14:creationId xmlns:p14="http://schemas.microsoft.com/office/powerpoint/2010/main" val="1455493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&lt;h1&gt;hello DC&lt;/h1&gt;</a:t>
            </a:r>
          </a:p>
          <a:p>
            <a:endParaRPr lang="en-US" dirty="0"/>
          </a:p>
          <a:p>
            <a:r>
              <a:rPr lang="en-US" dirty="0"/>
              <a:t>&lt;p&gt;</a:t>
            </a:r>
          </a:p>
          <a:p>
            <a:r>
              <a:rPr lang="en-US" dirty="0"/>
              <a:t>  This is a centos 6.5 server.</a:t>
            </a:r>
          </a:p>
          <a:p>
            <a:r>
              <a:rPr lang="en-US" dirty="0"/>
              <a:t>  with 1695028kB RAM.</a:t>
            </a:r>
          </a:p>
          <a:p>
            <a:r>
              <a:rPr lang="en-US" dirty="0"/>
              <a:t>&lt;/p&gt;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Manually Inspect with kitchen login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curl http://</a:t>
            </a:r>
            <a:r>
              <a:rPr lang="en-US" dirty="0" err="1" smtClean="0"/>
              <a:t>localhost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7111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Serverspec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Write </a:t>
            </a:r>
            <a:r>
              <a:rPr lang="en-US" dirty="0" err="1" smtClean="0"/>
              <a:t>RSpec</a:t>
            </a:r>
            <a:r>
              <a:rPr lang="en-US" dirty="0" smtClean="0"/>
              <a:t> tests to verify your servers</a:t>
            </a:r>
          </a:p>
          <a:p>
            <a:r>
              <a:rPr lang="en-US" dirty="0" smtClean="0"/>
              <a:t>Not dependent on Chef</a:t>
            </a:r>
          </a:p>
          <a:p>
            <a:r>
              <a:rPr lang="en-US" dirty="0" smtClean="0"/>
              <a:t>Defines many resource types</a:t>
            </a:r>
          </a:p>
          <a:p>
            <a:pPr lvl="1"/>
            <a:r>
              <a:rPr lang="en-US" dirty="0" smtClean="0"/>
              <a:t>package, service, user, etc.</a:t>
            </a:r>
          </a:p>
          <a:p>
            <a:r>
              <a:rPr lang="en-US" dirty="0" smtClean="0"/>
              <a:t>Works well with Test Kitchen</a:t>
            </a:r>
          </a:p>
          <a:p>
            <a:r>
              <a:rPr lang="en-US" dirty="0">
                <a:hlinkClick r:id="rId2"/>
              </a:rPr>
              <a:t>http://serverspec.org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8500" y="3381375"/>
            <a:ext cx="33020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059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directory for </a:t>
            </a:r>
            <a:r>
              <a:rPr lang="en-US" dirty="0" err="1" smtClean="0"/>
              <a:t>serverspec</a:t>
            </a:r>
            <a:r>
              <a:rPr lang="en-US" dirty="0" smtClean="0"/>
              <a:t> tests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 anchor="ctr" anchorCtr="0">
            <a:normAutofit fontScale="70000" lnSpcReduction="20000"/>
          </a:bodyPr>
          <a:lstStyle/>
          <a:p>
            <a:r>
              <a:rPr lang="en-US" dirty="0" err="1"/>
              <a:t>mkdir</a:t>
            </a:r>
            <a:r>
              <a:rPr lang="en-US" dirty="0"/>
              <a:t> -p test/integration</a:t>
            </a:r>
            <a:r>
              <a:rPr lang="en-US" dirty="0" smtClean="0"/>
              <a:t>/default/</a:t>
            </a:r>
            <a:r>
              <a:rPr lang="en-US" dirty="0" err="1"/>
              <a:t>serverspec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4329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Overview of Chef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Policy-based Infrastructure as 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6548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Write a </a:t>
            </a:r>
            <a:r>
              <a:rPr lang="en-US" dirty="0" err="1" smtClean="0"/>
              <a:t>Serverspec</a:t>
            </a:r>
            <a:r>
              <a:rPr lang="en-US" dirty="0" smtClean="0"/>
              <a:t> test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rgbClr val="204A87"/>
                </a:solidFill>
              </a:rPr>
              <a:t>require </a:t>
            </a:r>
            <a:r>
              <a:rPr lang="en-US" dirty="0">
                <a:solidFill>
                  <a:srgbClr val="4E9A06"/>
                </a:solidFill>
              </a:rPr>
              <a:t>'</a:t>
            </a:r>
            <a:r>
              <a:rPr lang="en-US" dirty="0" err="1">
                <a:solidFill>
                  <a:srgbClr val="4E9A06"/>
                </a:solidFill>
              </a:rPr>
              <a:t>serverspec</a:t>
            </a:r>
            <a:r>
              <a:rPr lang="en-US" dirty="0">
                <a:solidFill>
                  <a:srgbClr val="4E9A06"/>
                </a:solidFill>
              </a:rPr>
              <a:t>'</a:t>
            </a:r>
          </a:p>
          <a:p>
            <a:endParaRPr lang="en-US" dirty="0"/>
          </a:p>
          <a:p>
            <a:r>
              <a:rPr lang="en-US" b="1" dirty="0">
                <a:solidFill>
                  <a:srgbClr val="204A87"/>
                </a:solidFill>
              </a:rPr>
              <a:t>include </a:t>
            </a:r>
            <a:r>
              <a:rPr lang="en-US" b="1" dirty="0" err="1">
                <a:solidFill>
                  <a:srgbClr val="000000"/>
                </a:solidFill>
              </a:rPr>
              <a:t>Serverspec</a:t>
            </a:r>
            <a:r>
              <a:rPr lang="en-US" b="1" dirty="0">
                <a:solidFill>
                  <a:srgbClr val="CE5C00"/>
                </a:solidFill>
              </a:rPr>
              <a:t>::</a:t>
            </a:r>
            <a:r>
              <a:rPr lang="en-US" b="1" dirty="0">
                <a:solidFill>
                  <a:srgbClr val="000000"/>
                </a:solidFill>
              </a:rPr>
              <a:t>Helper</a:t>
            </a:r>
            <a:r>
              <a:rPr lang="en-US" b="1" dirty="0">
                <a:solidFill>
                  <a:srgbClr val="CE5C00"/>
                </a:solidFill>
              </a:rPr>
              <a:t>::</a:t>
            </a:r>
            <a:r>
              <a:rPr lang="en-US" b="1" dirty="0">
                <a:solidFill>
                  <a:srgbClr val="000000"/>
                </a:solidFill>
              </a:rPr>
              <a:t>Exec</a:t>
            </a:r>
          </a:p>
          <a:p>
            <a:r>
              <a:rPr lang="en-US" b="1" dirty="0">
                <a:solidFill>
                  <a:srgbClr val="204A87"/>
                </a:solidFill>
              </a:rPr>
              <a:t>include </a:t>
            </a:r>
            <a:r>
              <a:rPr lang="en-US" b="1" dirty="0" err="1">
                <a:solidFill>
                  <a:srgbClr val="000000"/>
                </a:solidFill>
              </a:rPr>
              <a:t>Serverspec</a:t>
            </a:r>
            <a:r>
              <a:rPr lang="en-US" b="1" dirty="0">
                <a:solidFill>
                  <a:srgbClr val="CE5C00"/>
                </a:solidFill>
              </a:rPr>
              <a:t>::</a:t>
            </a:r>
            <a:r>
              <a:rPr lang="en-US" b="1" dirty="0">
                <a:solidFill>
                  <a:srgbClr val="000000"/>
                </a:solidFill>
              </a:rPr>
              <a:t>Helper</a:t>
            </a:r>
            <a:r>
              <a:rPr lang="en-US" b="1" dirty="0">
                <a:solidFill>
                  <a:srgbClr val="CE5C00"/>
                </a:solidFill>
              </a:rPr>
              <a:t>::</a:t>
            </a:r>
            <a:r>
              <a:rPr lang="en-US" b="1" dirty="0" err="1">
                <a:solidFill>
                  <a:srgbClr val="000000"/>
                </a:solidFill>
              </a:rPr>
              <a:t>DetectOS</a:t>
            </a:r>
            <a:endParaRPr lang="en-US" b="1" dirty="0">
              <a:solidFill>
                <a:srgbClr val="000000"/>
              </a:solidFill>
            </a:endParaRPr>
          </a:p>
          <a:p>
            <a:endParaRPr lang="en-US" dirty="0"/>
          </a:p>
          <a:p>
            <a:r>
              <a:rPr lang="en-US" dirty="0">
                <a:solidFill>
                  <a:srgbClr val="000000"/>
                </a:solidFill>
              </a:rPr>
              <a:t>describe </a:t>
            </a:r>
            <a:r>
              <a:rPr lang="en-US" dirty="0">
                <a:solidFill>
                  <a:srgbClr val="4E9A06"/>
                </a:solidFill>
              </a:rPr>
              <a:t>'apache' </a:t>
            </a:r>
            <a:r>
              <a:rPr lang="en-US" b="1" dirty="0">
                <a:solidFill>
                  <a:srgbClr val="204A87"/>
                </a:solidFill>
              </a:rPr>
              <a:t>do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it </a:t>
            </a:r>
            <a:r>
              <a:rPr lang="en-US" dirty="0">
                <a:solidFill>
                  <a:srgbClr val="4E9A06"/>
                </a:solidFill>
              </a:rPr>
              <a:t>"is installed" </a:t>
            </a:r>
            <a:r>
              <a:rPr lang="en-US" b="1" dirty="0">
                <a:solidFill>
                  <a:srgbClr val="204A87"/>
                </a:solidFill>
              </a:rPr>
              <a:t>do</a:t>
            </a:r>
          </a:p>
          <a:p>
            <a:r>
              <a:rPr lang="en-US" dirty="0"/>
              <a:t>    </a:t>
            </a:r>
            <a:r>
              <a:rPr lang="en-US" dirty="0">
                <a:solidFill>
                  <a:srgbClr val="000000"/>
                </a:solidFill>
              </a:rPr>
              <a:t>expect</a:t>
            </a:r>
            <a:r>
              <a:rPr lang="en-US" b="1" dirty="0">
                <a:solidFill>
                  <a:srgbClr val="000000"/>
                </a:solidFill>
              </a:rPr>
              <a:t>(package </a:t>
            </a:r>
            <a:r>
              <a:rPr lang="en-US" b="1" dirty="0">
                <a:solidFill>
                  <a:srgbClr val="4E9A06"/>
                </a:solidFill>
              </a:rPr>
              <a:t>'</a:t>
            </a:r>
            <a:r>
              <a:rPr lang="en-US" b="1" dirty="0" err="1">
                <a:solidFill>
                  <a:srgbClr val="4E9A06"/>
                </a:solidFill>
              </a:rPr>
              <a:t>httpd</a:t>
            </a:r>
            <a:r>
              <a:rPr lang="en-US" b="1" dirty="0">
                <a:solidFill>
                  <a:srgbClr val="4E9A06"/>
                </a:solidFill>
              </a:rPr>
              <a:t>'</a:t>
            </a:r>
            <a:r>
              <a:rPr lang="en-US" b="1" dirty="0">
                <a:solidFill>
                  <a:srgbClr val="000000"/>
                </a:solidFill>
              </a:rPr>
              <a:t>)</a:t>
            </a:r>
            <a:r>
              <a:rPr lang="en-US" b="1" dirty="0">
                <a:solidFill>
                  <a:srgbClr val="CE5C00"/>
                </a:solidFill>
              </a:rPr>
              <a:t>.</a:t>
            </a:r>
            <a:r>
              <a:rPr lang="en-US" b="1" dirty="0">
                <a:solidFill>
                  <a:srgbClr val="000000"/>
                </a:solidFill>
              </a:rPr>
              <a:t>to </a:t>
            </a:r>
            <a:r>
              <a:rPr lang="en-US" b="1" dirty="0" err="1">
                <a:solidFill>
                  <a:srgbClr val="000000"/>
                </a:solidFill>
              </a:rPr>
              <a:t>be_installed</a:t>
            </a:r>
            <a:endParaRPr lang="en-US" b="1" dirty="0">
              <a:solidFill>
                <a:srgbClr val="000000"/>
              </a:solidFill>
            </a:endParaRPr>
          </a:p>
          <a:p>
            <a:r>
              <a:rPr lang="en-US" dirty="0"/>
              <a:t>  </a:t>
            </a:r>
            <a:r>
              <a:rPr lang="en-US" b="1" dirty="0">
                <a:solidFill>
                  <a:srgbClr val="204A87"/>
                </a:solidFill>
              </a:rPr>
              <a:t>end</a:t>
            </a:r>
          </a:p>
          <a:p>
            <a:r>
              <a:rPr lang="en-US" b="1" dirty="0">
                <a:solidFill>
                  <a:srgbClr val="204A87"/>
                </a:solidFill>
              </a:rPr>
              <a:t>end</a:t>
            </a:r>
          </a:p>
          <a:p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/>
              <a:t>test/integration</a:t>
            </a:r>
            <a:r>
              <a:rPr lang="en-US" dirty="0" smtClean="0"/>
              <a:t>/default/</a:t>
            </a:r>
            <a:r>
              <a:rPr lang="en-US" dirty="0" err="1" smtClean="0"/>
              <a:t>serverspec</a:t>
            </a:r>
            <a:r>
              <a:rPr lang="en-US" dirty="0" smtClean="0"/>
              <a:t>/</a:t>
            </a:r>
            <a:r>
              <a:rPr lang="en-US" dirty="0" err="1" smtClean="0"/>
              <a:t>default_spec.rb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4258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de-DE" dirty="0"/>
              <a:t>-----&gt; </a:t>
            </a:r>
            <a:r>
              <a:rPr lang="de-DE" dirty="0" err="1"/>
              <a:t>Starting</a:t>
            </a:r>
            <a:r>
              <a:rPr lang="de-DE" dirty="0"/>
              <a:t> </a:t>
            </a:r>
            <a:r>
              <a:rPr lang="de-DE" dirty="0" err="1"/>
              <a:t>Kitchen</a:t>
            </a:r>
            <a:r>
              <a:rPr lang="de-DE" dirty="0"/>
              <a:t> (v1.2.1)</a:t>
            </a:r>
          </a:p>
          <a:p>
            <a:r>
              <a:rPr lang="de-DE" dirty="0"/>
              <a:t>-----&gt; </a:t>
            </a:r>
            <a:r>
              <a:rPr lang="de-DE" dirty="0" err="1"/>
              <a:t>Destroying</a:t>
            </a:r>
            <a:r>
              <a:rPr lang="de-DE" dirty="0"/>
              <a:t> &lt;default-centos-64&gt;...</a:t>
            </a:r>
          </a:p>
          <a:p>
            <a:r>
              <a:rPr lang="de-DE" dirty="0"/>
              <a:t>       [{</a:t>
            </a:r>
          </a:p>
          <a:p>
            <a:r>
              <a:rPr lang="de-DE" dirty="0"/>
              <a:t>           "Args": [</a:t>
            </a:r>
          </a:p>
          <a:p>
            <a:r>
              <a:rPr lang="de-DE" dirty="0"/>
              <a:t>        "-D",</a:t>
            </a:r>
          </a:p>
          <a:p>
            <a:r>
              <a:rPr lang="de-DE" dirty="0"/>
              <a:t>        "-o",</a:t>
            </a:r>
          </a:p>
          <a:p>
            <a:r>
              <a:rPr lang="de-DE" dirty="0"/>
              <a:t>        "</a:t>
            </a:r>
            <a:r>
              <a:rPr lang="de-DE" dirty="0" err="1"/>
              <a:t>UseDNS</a:t>
            </a:r>
            <a:r>
              <a:rPr lang="de-DE" dirty="0"/>
              <a:t>=</a:t>
            </a:r>
            <a:r>
              <a:rPr lang="de-DE" dirty="0" err="1"/>
              <a:t>no</a:t>
            </a:r>
            <a:r>
              <a:rPr lang="de-DE" dirty="0"/>
              <a:t>",</a:t>
            </a:r>
          </a:p>
          <a:p>
            <a:r>
              <a:rPr lang="de-DE" dirty="0"/>
              <a:t>        "-o",</a:t>
            </a:r>
          </a:p>
          <a:p>
            <a:r>
              <a:rPr lang="de-DE" dirty="0"/>
              <a:t>        "</a:t>
            </a:r>
            <a:r>
              <a:rPr lang="de-DE" dirty="0" err="1"/>
              <a:t>UsePAM</a:t>
            </a:r>
            <a:r>
              <a:rPr lang="de-DE" dirty="0"/>
              <a:t>=</a:t>
            </a:r>
            <a:r>
              <a:rPr lang="de-DE" dirty="0" err="1"/>
              <a:t>no</a:t>
            </a:r>
            <a:r>
              <a:rPr lang="de-DE" dirty="0"/>
              <a:t>",</a:t>
            </a:r>
          </a:p>
          <a:p>
            <a:r>
              <a:rPr lang="de-DE" dirty="0"/>
              <a:t>        "-o",</a:t>
            </a:r>
          </a:p>
          <a:p>
            <a:r>
              <a:rPr lang="de-DE" dirty="0"/>
              <a:t>        "</a:t>
            </a:r>
            <a:r>
              <a:rPr lang="de-DE" dirty="0" err="1"/>
              <a:t>UsePrivilegeSeparation</a:t>
            </a:r>
            <a:r>
              <a:rPr lang="de-DE" dirty="0"/>
              <a:t>=</a:t>
            </a:r>
            <a:r>
              <a:rPr lang="de-DE" dirty="0" err="1"/>
              <a:t>no</a:t>
            </a:r>
            <a:r>
              <a:rPr lang="de-DE" dirty="0"/>
              <a:t>",</a:t>
            </a:r>
          </a:p>
          <a:p>
            <a:r>
              <a:rPr lang="de-DE" dirty="0"/>
              <a:t>        "-o",</a:t>
            </a:r>
          </a:p>
          <a:p>
            <a:r>
              <a:rPr lang="de-DE" dirty="0"/>
              <a:t> 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Destroy the existing kitchen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kitchen destroy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3245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25000" lnSpcReduction="20000"/>
          </a:bodyPr>
          <a:lstStyle/>
          <a:p>
            <a:r>
              <a:rPr lang="en-US" dirty="0"/>
              <a:t>-----&gt; Setting up Busser</a:t>
            </a:r>
          </a:p>
          <a:p>
            <a:r>
              <a:rPr lang="en-US" dirty="0"/>
              <a:t>       Creating BUSSER_ROOT in /</a:t>
            </a:r>
            <a:r>
              <a:rPr lang="en-US" dirty="0" err="1"/>
              <a:t>tmp</a:t>
            </a:r>
            <a:r>
              <a:rPr lang="en-US" dirty="0"/>
              <a:t>/busser</a:t>
            </a:r>
          </a:p>
          <a:p>
            <a:r>
              <a:rPr lang="en-US" dirty="0"/>
              <a:t>       Creating busser </a:t>
            </a:r>
            <a:r>
              <a:rPr lang="en-US" dirty="0" err="1"/>
              <a:t>binstub</a:t>
            </a:r>
            <a:endParaRPr lang="en-US" dirty="0"/>
          </a:p>
          <a:p>
            <a:r>
              <a:rPr lang="en-US" dirty="0"/>
              <a:t>       Plugin </a:t>
            </a:r>
            <a:r>
              <a:rPr lang="en-US" dirty="0" err="1"/>
              <a:t>serverspec</a:t>
            </a:r>
            <a:r>
              <a:rPr lang="en-US" dirty="0"/>
              <a:t> installed (version 0.2.6)</a:t>
            </a:r>
          </a:p>
          <a:p>
            <a:r>
              <a:rPr lang="en-US" dirty="0"/>
              <a:t>-----&gt; Running </a:t>
            </a:r>
            <a:r>
              <a:rPr lang="en-US" dirty="0" err="1"/>
              <a:t>postinstall</a:t>
            </a:r>
            <a:r>
              <a:rPr lang="en-US" dirty="0"/>
              <a:t> for </a:t>
            </a:r>
            <a:r>
              <a:rPr lang="en-US" dirty="0" err="1"/>
              <a:t>serverspec</a:t>
            </a:r>
            <a:r>
              <a:rPr lang="en-US" dirty="0"/>
              <a:t> plugin</a:t>
            </a:r>
          </a:p>
          <a:p>
            <a:r>
              <a:rPr lang="en-US" dirty="0"/>
              <a:t>       Finished setting up &lt;default-centos-64&gt; (0m32.59s).</a:t>
            </a:r>
          </a:p>
          <a:p>
            <a:r>
              <a:rPr lang="en-US" dirty="0"/>
              <a:t>-----&gt; Verifying &lt;default-centos-64&gt;...</a:t>
            </a:r>
          </a:p>
          <a:p>
            <a:r>
              <a:rPr lang="en-US" dirty="0"/>
              <a:t>       Suite path directory /</a:t>
            </a:r>
            <a:r>
              <a:rPr lang="en-US" dirty="0" err="1"/>
              <a:t>tmp</a:t>
            </a:r>
            <a:r>
              <a:rPr lang="en-US" dirty="0"/>
              <a:t>/busser/suites does not exist, skipping.</a:t>
            </a:r>
          </a:p>
          <a:p>
            <a:r>
              <a:rPr lang="en-US" dirty="0"/>
              <a:t>       Uploading /</a:t>
            </a:r>
            <a:r>
              <a:rPr lang="en-US" dirty="0" err="1"/>
              <a:t>tmp</a:t>
            </a:r>
            <a:r>
              <a:rPr lang="en-US" dirty="0"/>
              <a:t>/busser/suites/</a:t>
            </a:r>
            <a:r>
              <a:rPr lang="en-US" dirty="0" err="1"/>
              <a:t>serverspec</a:t>
            </a:r>
            <a:r>
              <a:rPr lang="en-US" dirty="0"/>
              <a:t>/</a:t>
            </a:r>
            <a:r>
              <a:rPr lang="en-US" dirty="0" err="1"/>
              <a:t>default_spec.rb</a:t>
            </a:r>
            <a:r>
              <a:rPr lang="en-US" dirty="0"/>
              <a:t> (mode=0664)</a:t>
            </a:r>
          </a:p>
          <a:p>
            <a:r>
              <a:rPr lang="en-US" dirty="0"/>
              <a:t>-----&gt; Running </a:t>
            </a:r>
            <a:r>
              <a:rPr lang="en-US" dirty="0" err="1"/>
              <a:t>serverspec</a:t>
            </a:r>
            <a:r>
              <a:rPr lang="en-US" dirty="0"/>
              <a:t> test suite</a:t>
            </a:r>
          </a:p>
          <a:p>
            <a:r>
              <a:rPr lang="en-US" dirty="0"/>
              <a:t>       /opt/chef/embedded/bin/ruby -I/</a:t>
            </a:r>
            <a:r>
              <a:rPr lang="en-US" dirty="0" err="1"/>
              <a:t>tmp</a:t>
            </a:r>
            <a:r>
              <a:rPr lang="en-US" dirty="0"/>
              <a:t>/busser/suites/</a:t>
            </a:r>
            <a:r>
              <a:rPr lang="en-US" dirty="0" err="1"/>
              <a:t>serverspec</a:t>
            </a:r>
            <a:r>
              <a:rPr lang="en-US" dirty="0"/>
              <a:t> -S /opt/chef/embedded/bin/</a:t>
            </a:r>
            <a:r>
              <a:rPr lang="en-US" dirty="0" err="1"/>
              <a:t>rspec</a:t>
            </a:r>
            <a:r>
              <a:rPr lang="en-US" dirty="0"/>
              <a:t> /</a:t>
            </a:r>
            <a:r>
              <a:rPr lang="en-US" dirty="0" err="1"/>
              <a:t>tmp</a:t>
            </a:r>
            <a:r>
              <a:rPr lang="en-US" dirty="0"/>
              <a:t>/busser/suites/</a:t>
            </a:r>
            <a:r>
              <a:rPr lang="en-US" dirty="0" err="1"/>
              <a:t>serverspec</a:t>
            </a:r>
            <a:r>
              <a:rPr lang="en-US" dirty="0"/>
              <a:t>/</a:t>
            </a:r>
            <a:r>
              <a:rPr lang="en-US" dirty="0" err="1"/>
              <a:t>default_spec.rb</a:t>
            </a:r>
            <a:r>
              <a:rPr lang="en-US" dirty="0"/>
              <a:t> --color --format documentation</a:t>
            </a:r>
          </a:p>
          <a:p>
            <a:endParaRPr lang="en-US" dirty="0"/>
          </a:p>
          <a:p>
            <a:r>
              <a:rPr lang="en-US" dirty="0"/>
              <a:t>       apache</a:t>
            </a:r>
          </a:p>
          <a:p>
            <a:r>
              <a:rPr lang="en-US" dirty="0"/>
              <a:t>         is installed</a:t>
            </a:r>
          </a:p>
          <a:p>
            <a:endParaRPr lang="en-US" dirty="0"/>
          </a:p>
          <a:p>
            <a:r>
              <a:rPr lang="en-US" dirty="0"/>
              <a:t>       Finished in 0.29547 seconds</a:t>
            </a:r>
          </a:p>
          <a:p>
            <a:r>
              <a:rPr lang="en-US" dirty="0"/>
              <a:t>       1 example, 0 failures</a:t>
            </a:r>
          </a:p>
          <a:p>
            <a:r>
              <a:rPr lang="en-US" dirty="0"/>
              <a:t>       Finished verifying &lt;default-centos-64&gt; (0m4.44s).</a:t>
            </a:r>
          </a:p>
          <a:p>
            <a:r>
              <a:rPr lang="en-US" dirty="0"/>
              <a:t>-----&gt; Kitchen is finished. (1m25.74s)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Verify the kitchen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kitchen verify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887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Extend the </a:t>
            </a:r>
            <a:r>
              <a:rPr lang="en-US" dirty="0" err="1" smtClean="0"/>
              <a:t>Serverspec</a:t>
            </a:r>
            <a:r>
              <a:rPr lang="en-US" dirty="0" smtClean="0"/>
              <a:t> test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describe </a:t>
            </a:r>
            <a:r>
              <a:rPr lang="en-US" dirty="0"/>
              <a:t>'apache' do</a:t>
            </a:r>
          </a:p>
          <a:p>
            <a:r>
              <a:rPr lang="en-US" dirty="0"/>
              <a:t>  it "is installed" do</a:t>
            </a:r>
          </a:p>
          <a:p>
            <a:r>
              <a:rPr lang="en-US" dirty="0"/>
              <a:t>    expect(package '</a:t>
            </a:r>
            <a:r>
              <a:rPr lang="en-US" dirty="0" err="1"/>
              <a:t>httpd</a:t>
            </a:r>
            <a:r>
              <a:rPr lang="en-US" dirty="0"/>
              <a:t>').to </a:t>
            </a:r>
            <a:r>
              <a:rPr lang="en-US" dirty="0" err="1"/>
              <a:t>be_installed</a:t>
            </a:r>
            <a:endParaRPr lang="en-US" dirty="0"/>
          </a:p>
          <a:p>
            <a:r>
              <a:rPr lang="en-US" dirty="0"/>
              <a:t>  end</a:t>
            </a:r>
          </a:p>
          <a:p>
            <a:endParaRPr lang="en-US" dirty="0"/>
          </a:p>
          <a:p>
            <a:r>
              <a:rPr lang="en-US" dirty="0"/>
              <a:t>  it "is </a:t>
            </a:r>
            <a:r>
              <a:rPr lang="en-US" dirty="0" smtClean="0"/>
              <a:t>running" </a:t>
            </a:r>
            <a:r>
              <a:rPr lang="en-US" dirty="0"/>
              <a:t>do</a:t>
            </a:r>
          </a:p>
          <a:p>
            <a:r>
              <a:rPr lang="en-US" dirty="0"/>
              <a:t>    expect(service '</a:t>
            </a:r>
            <a:r>
              <a:rPr lang="en-US" dirty="0" err="1"/>
              <a:t>httpd</a:t>
            </a:r>
            <a:r>
              <a:rPr lang="en-US" dirty="0"/>
              <a:t>').to </a:t>
            </a:r>
            <a:r>
              <a:rPr lang="en-US" dirty="0" err="1"/>
              <a:t>be_running</a:t>
            </a:r>
            <a:endParaRPr lang="en-US" dirty="0"/>
          </a:p>
          <a:p>
            <a:r>
              <a:rPr lang="en-US" dirty="0"/>
              <a:t>  end</a:t>
            </a:r>
          </a:p>
          <a:p>
            <a:endParaRPr lang="en-US" dirty="0"/>
          </a:p>
          <a:p>
            <a:r>
              <a:rPr lang="en-US" dirty="0"/>
              <a:t>  it "is </a:t>
            </a:r>
            <a:r>
              <a:rPr lang="en-US" dirty="0" smtClean="0"/>
              <a:t>listening on </a:t>
            </a:r>
            <a:r>
              <a:rPr lang="en-US" dirty="0"/>
              <a:t>port 80" do</a:t>
            </a:r>
          </a:p>
          <a:p>
            <a:r>
              <a:rPr lang="en-US" dirty="0"/>
              <a:t>    expect(port 80).to </a:t>
            </a:r>
            <a:r>
              <a:rPr lang="en-US" dirty="0" err="1"/>
              <a:t>be_listening</a:t>
            </a:r>
            <a:endParaRPr lang="en-US" dirty="0"/>
          </a:p>
          <a:p>
            <a:r>
              <a:rPr lang="en-US" dirty="0"/>
              <a:t>  end</a:t>
            </a:r>
          </a:p>
          <a:p>
            <a:endParaRPr lang="en-US" dirty="0"/>
          </a:p>
          <a:p>
            <a:r>
              <a:rPr lang="en-US" dirty="0"/>
              <a:t>  it "displays a custom home page" do</a:t>
            </a:r>
          </a:p>
          <a:p>
            <a:r>
              <a:rPr lang="en-US" dirty="0"/>
              <a:t>    expect(command "curl </a:t>
            </a:r>
            <a:r>
              <a:rPr lang="en-US" dirty="0" err="1"/>
              <a:t>localhost</a:t>
            </a:r>
            <a:r>
              <a:rPr lang="en-US" dirty="0"/>
              <a:t>").to </a:t>
            </a:r>
            <a:r>
              <a:rPr lang="en-US" dirty="0" err="1"/>
              <a:t>return_stdout</a:t>
            </a:r>
            <a:r>
              <a:rPr lang="en-US" dirty="0"/>
              <a:t>(/hello/)</a:t>
            </a:r>
          </a:p>
          <a:p>
            <a:r>
              <a:rPr lang="en-US" dirty="0"/>
              <a:t>  end</a:t>
            </a:r>
          </a:p>
          <a:p>
            <a:r>
              <a:rPr lang="en-US" dirty="0"/>
              <a:t>end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/>
              <a:t>test/integration/default/</a:t>
            </a:r>
            <a:r>
              <a:rPr lang="en-US" dirty="0" err="1"/>
              <a:t>serverspec</a:t>
            </a:r>
            <a:r>
              <a:rPr lang="en-US" dirty="0"/>
              <a:t>/</a:t>
            </a:r>
            <a:r>
              <a:rPr lang="en-US" dirty="0" err="1"/>
              <a:t>default_spec.rb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5646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>
            <a:noAutofit/>
          </a:bodyPr>
          <a:lstStyle/>
          <a:p>
            <a:r>
              <a:rPr lang="en-US" sz="2500" dirty="0"/>
              <a:t> apache</a:t>
            </a:r>
          </a:p>
          <a:p>
            <a:r>
              <a:rPr lang="en-US" sz="2500" dirty="0"/>
              <a:t>         is installed</a:t>
            </a:r>
          </a:p>
          <a:p>
            <a:r>
              <a:rPr lang="en-US" sz="2500" dirty="0"/>
              <a:t>         is running</a:t>
            </a:r>
          </a:p>
          <a:p>
            <a:r>
              <a:rPr lang="en-US" sz="2500" dirty="0"/>
              <a:t>         is </a:t>
            </a:r>
            <a:r>
              <a:rPr lang="en-US" sz="2500" dirty="0" smtClean="0"/>
              <a:t>listening on </a:t>
            </a:r>
            <a:r>
              <a:rPr lang="en-US" sz="2500" dirty="0"/>
              <a:t>port 80</a:t>
            </a:r>
          </a:p>
          <a:p>
            <a:r>
              <a:rPr lang="en-US" sz="2500" dirty="0"/>
              <a:t>         displays a custom home page</a:t>
            </a:r>
          </a:p>
          <a:p>
            <a:endParaRPr lang="en-US" sz="2500" dirty="0"/>
          </a:p>
          <a:p>
            <a:r>
              <a:rPr lang="en-US" sz="2500" dirty="0"/>
              <a:t>       Finished in 0.3968 seconds</a:t>
            </a:r>
          </a:p>
          <a:p>
            <a:r>
              <a:rPr lang="en-US" sz="2500" dirty="0"/>
              <a:t>       4 examples, 0 failures</a:t>
            </a:r>
          </a:p>
          <a:p>
            <a:r>
              <a:rPr lang="en-US" sz="2500" dirty="0"/>
              <a:t>       Finished verifying &lt;default-centos-64&gt; (0m4.25s).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Verify the kitchen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kitchen verify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4169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Change the test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describe </a:t>
            </a:r>
            <a:r>
              <a:rPr lang="en-US" dirty="0"/>
              <a:t>'apache' do</a:t>
            </a:r>
          </a:p>
          <a:p>
            <a:r>
              <a:rPr lang="en-US" dirty="0"/>
              <a:t>  it "is installed" do</a:t>
            </a:r>
          </a:p>
          <a:p>
            <a:r>
              <a:rPr lang="en-US" dirty="0"/>
              <a:t>    expect(package '</a:t>
            </a:r>
            <a:r>
              <a:rPr lang="en-US" dirty="0" err="1"/>
              <a:t>httpd</a:t>
            </a:r>
            <a:r>
              <a:rPr lang="en-US" dirty="0"/>
              <a:t>').to </a:t>
            </a:r>
            <a:r>
              <a:rPr lang="en-US" dirty="0" err="1"/>
              <a:t>be_installed</a:t>
            </a:r>
            <a:endParaRPr lang="en-US" dirty="0"/>
          </a:p>
          <a:p>
            <a:r>
              <a:rPr lang="en-US" dirty="0"/>
              <a:t>  end</a:t>
            </a:r>
          </a:p>
          <a:p>
            <a:endParaRPr lang="en-US" dirty="0"/>
          </a:p>
          <a:p>
            <a:r>
              <a:rPr lang="en-US" dirty="0"/>
              <a:t>  it "is </a:t>
            </a:r>
            <a:r>
              <a:rPr lang="en-US" dirty="0" smtClean="0"/>
              <a:t>running" </a:t>
            </a:r>
            <a:r>
              <a:rPr lang="en-US" dirty="0"/>
              <a:t>do</a:t>
            </a:r>
          </a:p>
          <a:p>
            <a:r>
              <a:rPr lang="en-US" dirty="0"/>
              <a:t>    expect(service '</a:t>
            </a:r>
            <a:r>
              <a:rPr lang="en-US" dirty="0" err="1"/>
              <a:t>httpd</a:t>
            </a:r>
            <a:r>
              <a:rPr lang="en-US" dirty="0"/>
              <a:t>').to </a:t>
            </a:r>
            <a:r>
              <a:rPr lang="en-US" dirty="0" err="1"/>
              <a:t>be_running</a:t>
            </a:r>
            <a:endParaRPr lang="en-US" dirty="0"/>
          </a:p>
          <a:p>
            <a:r>
              <a:rPr lang="en-US" dirty="0"/>
              <a:t>  end</a:t>
            </a:r>
          </a:p>
          <a:p>
            <a:endParaRPr lang="en-US" dirty="0"/>
          </a:p>
          <a:p>
            <a:r>
              <a:rPr lang="en-US" dirty="0"/>
              <a:t>  it "is </a:t>
            </a:r>
            <a:r>
              <a:rPr lang="en-US" dirty="0" smtClean="0"/>
              <a:t>listening on </a:t>
            </a:r>
            <a:r>
              <a:rPr lang="en-US" dirty="0"/>
              <a:t>port 80" do</a:t>
            </a:r>
          </a:p>
          <a:p>
            <a:r>
              <a:rPr lang="en-US" dirty="0"/>
              <a:t>    expect(port </a:t>
            </a:r>
            <a:r>
              <a:rPr lang="en-US" dirty="0" smtClean="0"/>
              <a:t>81)</a:t>
            </a:r>
            <a:r>
              <a:rPr lang="en-US" dirty="0"/>
              <a:t>.to </a:t>
            </a:r>
            <a:r>
              <a:rPr lang="en-US" dirty="0" err="1"/>
              <a:t>be_listening</a:t>
            </a:r>
            <a:endParaRPr lang="en-US" dirty="0"/>
          </a:p>
          <a:p>
            <a:r>
              <a:rPr lang="en-US" dirty="0"/>
              <a:t>  end</a:t>
            </a:r>
          </a:p>
          <a:p>
            <a:endParaRPr lang="en-US" dirty="0"/>
          </a:p>
          <a:p>
            <a:r>
              <a:rPr lang="en-US" dirty="0"/>
              <a:t>  it "displays a custom home page" do</a:t>
            </a:r>
          </a:p>
          <a:p>
            <a:r>
              <a:rPr lang="en-US" dirty="0"/>
              <a:t>    expect(command "curl </a:t>
            </a:r>
            <a:r>
              <a:rPr lang="en-US" dirty="0" err="1"/>
              <a:t>localhost</a:t>
            </a:r>
            <a:r>
              <a:rPr lang="en-US" dirty="0"/>
              <a:t>").to </a:t>
            </a:r>
            <a:r>
              <a:rPr lang="en-US" dirty="0" err="1"/>
              <a:t>return_stdout</a:t>
            </a:r>
            <a:r>
              <a:rPr lang="en-US" dirty="0"/>
              <a:t>(/hello/)</a:t>
            </a:r>
          </a:p>
          <a:p>
            <a:r>
              <a:rPr lang="en-US" dirty="0"/>
              <a:t>  end</a:t>
            </a:r>
          </a:p>
          <a:p>
            <a:r>
              <a:rPr lang="en-US" dirty="0"/>
              <a:t>end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/>
              <a:t>test/integration/default/</a:t>
            </a:r>
            <a:r>
              <a:rPr lang="en-US" dirty="0" err="1"/>
              <a:t>serverspec</a:t>
            </a:r>
            <a:r>
              <a:rPr lang="en-US" dirty="0"/>
              <a:t>/</a:t>
            </a:r>
            <a:r>
              <a:rPr lang="en-US" dirty="0" err="1"/>
              <a:t>default_spec.rb</a:t>
            </a:r>
            <a:endParaRPr lang="en-US" dirty="0"/>
          </a:p>
        </p:txBody>
      </p:sp>
      <p:sp>
        <p:nvSpPr>
          <p:cNvPr id="2" name="Frame 1"/>
          <p:cNvSpPr/>
          <p:nvPr/>
        </p:nvSpPr>
        <p:spPr bwMode="auto">
          <a:xfrm>
            <a:off x="889000" y="4445000"/>
            <a:ext cx="3841750" cy="301625"/>
          </a:xfrm>
          <a:prstGeom prst="fram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667935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en-US" sz="2500" dirty="0"/>
              <a:t> apache</a:t>
            </a:r>
          </a:p>
          <a:p>
            <a:r>
              <a:rPr lang="en-US" sz="2500" dirty="0"/>
              <a:t>         is installed</a:t>
            </a:r>
          </a:p>
          <a:p>
            <a:r>
              <a:rPr lang="en-US" sz="2500" dirty="0"/>
              <a:t>         is running</a:t>
            </a:r>
          </a:p>
          <a:p>
            <a:r>
              <a:rPr lang="en-US" sz="2500" dirty="0"/>
              <a:t>         is listening on port 80 (FAILED - 1)</a:t>
            </a:r>
          </a:p>
          <a:p>
            <a:r>
              <a:rPr lang="en-US" sz="2500" dirty="0"/>
              <a:t>         displays a custom home page</a:t>
            </a:r>
          </a:p>
          <a:p>
            <a:endParaRPr lang="en-US" sz="2500" dirty="0"/>
          </a:p>
          <a:p>
            <a:r>
              <a:rPr lang="en-US" sz="2500" dirty="0"/>
              <a:t>       Failures:</a:t>
            </a:r>
          </a:p>
          <a:p>
            <a:endParaRPr lang="en-US" sz="2500" dirty="0"/>
          </a:p>
          <a:p>
            <a:r>
              <a:rPr lang="en-US" sz="2500" dirty="0"/>
              <a:t>         1) apache is listening on port 80</a:t>
            </a:r>
          </a:p>
          <a:p>
            <a:r>
              <a:rPr lang="en-US" sz="2500" dirty="0"/>
              <a:t>            On host ``</a:t>
            </a:r>
          </a:p>
          <a:p>
            <a:r>
              <a:rPr lang="en-US" sz="2500" dirty="0"/>
              <a:t>            Failure/Error: expect(port 81).to </a:t>
            </a:r>
            <a:r>
              <a:rPr lang="en-US" sz="2500" dirty="0" err="1"/>
              <a:t>be_listening</a:t>
            </a:r>
            <a:endParaRPr lang="en-US" sz="2500" dirty="0"/>
          </a:p>
          <a:p>
            <a:r>
              <a:rPr lang="en-US" sz="2500" dirty="0"/>
              <a:t>       </a:t>
            </a:r>
            <a:r>
              <a:rPr lang="en-US" sz="2500" dirty="0" err="1"/>
              <a:t>netstat</a:t>
            </a:r>
            <a:r>
              <a:rPr lang="en-US" sz="2500" dirty="0"/>
              <a:t> -</a:t>
            </a:r>
            <a:r>
              <a:rPr lang="en-US" sz="2500" dirty="0" err="1"/>
              <a:t>tunl</a:t>
            </a:r>
            <a:r>
              <a:rPr lang="en-US" sz="2500" dirty="0"/>
              <a:t> | </a:t>
            </a:r>
            <a:r>
              <a:rPr lang="en-US" sz="2500" dirty="0" err="1"/>
              <a:t>grep</a:t>
            </a:r>
            <a:r>
              <a:rPr lang="en-US" sz="2500" dirty="0"/>
              <a:t> -- :81\</a:t>
            </a:r>
          </a:p>
          <a:p>
            <a:r>
              <a:rPr lang="en-US" sz="2500" dirty="0"/>
              <a:t>       expected Port "81" to be listening</a:t>
            </a:r>
          </a:p>
          <a:p>
            <a:r>
              <a:rPr lang="en-US" sz="2500" dirty="0"/>
              <a:t>            # /</a:t>
            </a:r>
            <a:r>
              <a:rPr lang="en-US" sz="2500" dirty="0" err="1"/>
              <a:t>tmp</a:t>
            </a:r>
            <a:r>
              <a:rPr lang="en-US" sz="2500" dirty="0"/>
              <a:t>/busser/suites/</a:t>
            </a:r>
            <a:r>
              <a:rPr lang="en-US" sz="2500" dirty="0" err="1"/>
              <a:t>serverspec</a:t>
            </a:r>
            <a:r>
              <a:rPr lang="en-US" sz="2500" dirty="0"/>
              <a:t>/default_spec.rb:16:in `block (2 levels) in &lt;top (required)&gt;'</a:t>
            </a:r>
          </a:p>
          <a:p>
            <a:endParaRPr lang="en-US" sz="2500" dirty="0"/>
          </a:p>
          <a:p>
            <a:r>
              <a:rPr lang="en-US" sz="2500" dirty="0"/>
              <a:t>       Finished in 0.38488 seconds</a:t>
            </a:r>
          </a:p>
          <a:p>
            <a:r>
              <a:rPr lang="en-US" sz="2500" dirty="0"/>
              <a:t>       4 examples, 1 failure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Verify the kitchen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kitchen verify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4441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Reset the </a:t>
            </a:r>
            <a:r>
              <a:rPr lang="en-US" dirty="0" err="1" smtClean="0"/>
              <a:t>Serverspec</a:t>
            </a:r>
            <a:r>
              <a:rPr lang="en-US" dirty="0" smtClean="0"/>
              <a:t> test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describe </a:t>
            </a:r>
            <a:r>
              <a:rPr lang="en-US" dirty="0"/>
              <a:t>'apache' do</a:t>
            </a:r>
          </a:p>
          <a:p>
            <a:r>
              <a:rPr lang="en-US" dirty="0"/>
              <a:t>  it "is installed" do</a:t>
            </a:r>
          </a:p>
          <a:p>
            <a:r>
              <a:rPr lang="en-US" dirty="0"/>
              <a:t>    expect(package '</a:t>
            </a:r>
            <a:r>
              <a:rPr lang="en-US" dirty="0" err="1"/>
              <a:t>httpd</a:t>
            </a:r>
            <a:r>
              <a:rPr lang="en-US" dirty="0"/>
              <a:t>').to </a:t>
            </a:r>
            <a:r>
              <a:rPr lang="en-US" dirty="0" err="1"/>
              <a:t>be_installed</a:t>
            </a:r>
            <a:endParaRPr lang="en-US" dirty="0"/>
          </a:p>
          <a:p>
            <a:r>
              <a:rPr lang="en-US" dirty="0"/>
              <a:t>  end</a:t>
            </a:r>
          </a:p>
          <a:p>
            <a:endParaRPr lang="en-US" dirty="0"/>
          </a:p>
          <a:p>
            <a:r>
              <a:rPr lang="en-US" dirty="0"/>
              <a:t>  it "is </a:t>
            </a:r>
            <a:r>
              <a:rPr lang="en-US" dirty="0" smtClean="0"/>
              <a:t>running" </a:t>
            </a:r>
            <a:r>
              <a:rPr lang="en-US" dirty="0"/>
              <a:t>do</a:t>
            </a:r>
          </a:p>
          <a:p>
            <a:r>
              <a:rPr lang="en-US" dirty="0"/>
              <a:t>    expect(service '</a:t>
            </a:r>
            <a:r>
              <a:rPr lang="en-US" dirty="0" err="1"/>
              <a:t>httpd</a:t>
            </a:r>
            <a:r>
              <a:rPr lang="en-US" dirty="0"/>
              <a:t>').to </a:t>
            </a:r>
            <a:r>
              <a:rPr lang="en-US" dirty="0" err="1"/>
              <a:t>be_running</a:t>
            </a:r>
            <a:endParaRPr lang="en-US" dirty="0"/>
          </a:p>
          <a:p>
            <a:r>
              <a:rPr lang="en-US" dirty="0"/>
              <a:t>  end</a:t>
            </a:r>
          </a:p>
          <a:p>
            <a:endParaRPr lang="en-US" dirty="0"/>
          </a:p>
          <a:p>
            <a:r>
              <a:rPr lang="en-US" dirty="0"/>
              <a:t>  it "is </a:t>
            </a:r>
            <a:r>
              <a:rPr lang="en-US" dirty="0" smtClean="0"/>
              <a:t>listening on </a:t>
            </a:r>
            <a:r>
              <a:rPr lang="en-US" dirty="0"/>
              <a:t>port 80" do</a:t>
            </a:r>
          </a:p>
          <a:p>
            <a:r>
              <a:rPr lang="en-US" dirty="0"/>
              <a:t>    expect(port 80).to </a:t>
            </a:r>
            <a:r>
              <a:rPr lang="en-US" dirty="0" err="1"/>
              <a:t>be_listening</a:t>
            </a:r>
            <a:endParaRPr lang="en-US" dirty="0"/>
          </a:p>
          <a:p>
            <a:r>
              <a:rPr lang="en-US" dirty="0"/>
              <a:t>  end</a:t>
            </a:r>
          </a:p>
          <a:p>
            <a:endParaRPr lang="en-US" dirty="0"/>
          </a:p>
          <a:p>
            <a:r>
              <a:rPr lang="en-US" dirty="0"/>
              <a:t>  it "displays a custom home page" do</a:t>
            </a:r>
          </a:p>
          <a:p>
            <a:r>
              <a:rPr lang="en-US" dirty="0"/>
              <a:t>    expect(command "curl </a:t>
            </a:r>
            <a:r>
              <a:rPr lang="en-US" dirty="0" err="1"/>
              <a:t>localhost</a:t>
            </a:r>
            <a:r>
              <a:rPr lang="en-US" dirty="0"/>
              <a:t>").to </a:t>
            </a:r>
            <a:r>
              <a:rPr lang="en-US" dirty="0" err="1"/>
              <a:t>return_stdout</a:t>
            </a:r>
            <a:r>
              <a:rPr lang="en-US" dirty="0"/>
              <a:t>(/hello/)</a:t>
            </a:r>
          </a:p>
          <a:p>
            <a:r>
              <a:rPr lang="en-US" dirty="0"/>
              <a:t>  end</a:t>
            </a:r>
          </a:p>
          <a:p>
            <a:r>
              <a:rPr lang="en-US" dirty="0"/>
              <a:t>end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/>
              <a:t>test/integration/default/</a:t>
            </a:r>
            <a:r>
              <a:rPr lang="en-US" dirty="0" err="1"/>
              <a:t>serverspec</a:t>
            </a:r>
            <a:r>
              <a:rPr lang="en-US" dirty="0"/>
              <a:t>/</a:t>
            </a:r>
            <a:r>
              <a:rPr lang="en-US" dirty="0" err="1"/>
              <a:t>default_spec.rb</a:t>
            </a:r>
            <a:endParaRPr lang="en-US" dirty="0"/>
          </a:p>
        </p:txBody>
      </p:sp>
      <p:sp>
        <p:nvSpPr>
          <p:cNvPr id="7" name="Frame 6"/>
          <p:cNvSpPr/>
          <p:nvPr/>
        </p:nvSpPr>
        <p:spPr bwMode="auto">
          <a:xfrm>
            <a:off x="889000" y="4429125"/>
            <a:ext cx="3841750" cy="301625"/>
          </a:xfrm>
          <a:prstGeom prst="fram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814722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Kitchen Workflow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>
                <a:latin typeface="Courier New"/>
                <a:cs typeface="Courier New"/>
              </a:rPr>
              <a:t>kitchen create</a:t>
            </a:r>
          </a:p>
          <a:p>
            <a:r>
              <a:rPr lang="en-US" dirty="0" smtClean="0">
                <a:latin typeface="Courier New"/>
                <a:cs typeface="Courier New"/>
              </a:rPr>
              <a:t>kitchen converge</a:t>
            </a:r>
          </a:p>
          <a:p>
            <a:r>
              <a:rPr lang="en-US" dirty="0" smtClean="0">
                <a:latin typeface="Courier New"/>
                <a:cs typeface="Courier New"/>
              </a:rPr>
              <a:t>kitchen verify</a:t>
            </a:r>
          </a:p>
          <a:p>
            <a:r>
              <a:rPr lang="en-US" dirty="0" smtClean="0">
                <a:latin typeface="Courier New"/>
                <a:cs typeface="Courier New"/>
              </a:rPr>
              <a:t>kitchen destroy</a:t>
            </a:r>
          </a:p>
          <a:p>
            <a:endParaRPr lang="en-US" dirty="0"/>
          </a:p>
          <a:p>
            <a:r>
              <a:rPr lang="en-US" dirty="0" smtClean="0"/>
              <a:t>All at once with </a:t>
            </a:r>
            <a:r>
              <a:rPr lang="en-US" dirty="0" smtClean="0">
                <a:latin typeface="Courier New"/>
                <a:cs typeface="Courier New"/>
              </a:rPr>
              <a:t>kitchen test</a:t>
            </a:r>
            <a:endParaRPr lang="en-US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179489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 Testing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Wingdings" charset="2"/>
              <a:buChar char="ü"/>
            </a:pPr>
            <a:r>
              <a:rPr lang="en-US" dirty="0" smtClean="0"/>
              <a:t>  Did chef-client complete successfully?</a:t>
            </a:r>
          </a:p>
          <a:p>
            <a:pPr>
              <a:buFont typeface="Wingdings" charset="2"/>
              <a:buChar char="ü"/>
            </a:pPr>
            <a:r>
              <a:rPr lang="en-US" dirty="0" smtClean="0"/>
              <a:t>  Did the recipe put the node in the desired state?</a:t>
            </a:r>
          </a:p>
          <a:p>
            <a:r>
              <a:rPr lang="en-US" dirty="0" smtClean="0"/>
              <a:t>Are the resources properly defined?</a:t>
            </a:r>
          </a:p>
          <a:p>
            <a:r>
              <a:rPr lang="en-US" dirty="0" smtClean="0"/>
              <a:t>Does the code following our style guide?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4844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Benefits of Automation</a:t>
            </a:r>
            <a:endParaRPr lang="en-US" dirty="0"/>
          </a:p>
        </p:txBody>
      </p:sp>
      <p:pic>
        <p:nvPicPr>
          <p:cNvPr id="7" name="Picture Placeholder 6" descr="Figure_1_SCC_02.eps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155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Lab </a:t>
            </a:r>
            <a:r>
              <a:rPr lang="en-US" dirty="0" smtClean="0"/>
              <a:t>9 – Verify the resources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 smtClean="0"/>
              <a:t>Problem</a:t>
            </a:r>
            <a:r>
              <a:rPr lang="en-US" dirty="0" smtClean="0"/>
              <a:t>:  We should be able to catch errors before we need to converge a node</a:t>
            </a:r>
          </a:p>
          <a:p>
            <a:r>
              <a:rPr lang="en-US" b="1" dirty="0" smtClean="0"/>
              <a:t>Success Criteria</a:t>
            </a:r>
            <a:r>
              <a:rPr lang="en-US" dirty="0" smtClean="0"/>
              <a:t>:  Catch a typo prior to converge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636922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ChefSpec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Test before you converge</a:t>
            </a:r>
          </a:p>
          <a:p>
            <a:r>
              <a:rPr lang="en-US" dirty="0" smtClean="0"/>
              <a:t>Get feedback on cookbook changes without the need for target servers</a:t>
            </a:r>
            <a:endParaRPr lang="en-US" dirty="0"/>
          </a:p>
        </p:txBody>
      </p:sp>
      <p:pic>
        <p:nvPicPr>
          <p:cNvPr id="7" name="Picture Placeholder 6" descr="ChefSpec by sethvargo.jpg"/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705" r="-2705"/>
          <a:stretch>
            <a:fillRect/>
          </a:stretch>
        </p:blipFill>
        <p:spPr/>
      </p:pic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sethvargo.github.io</a:t>
            </a:r>
            <a:r>
              <a:rPr lang="en-US" dirty="0"/>
              <a:t>/</a:t>
            </a:r>
            <a:r>
              <a:rPr lang="en-US" dirty="0" err="1"/>
              <a:t>chefspec</a:t>
            </a:r>
            <a:r>
              <a:rPr lang="en-US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111015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Make a directory for our </a:t>
            </a:r>
            <a:r>
              <a:rPr lang="en-US" dirty="0" err="1" smtClean="0"/>
              <a:t>ChefSpec</a:t>
            </a:r>
            <a:r>
              <a:rPr lang="en-US" dirty="0" smtClean="0"/>
              <a:t> tests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/>
              <a:t>mkdir</a:t>
            </a:r>
            <a:r>
              <a:rPr lang="en-US" dirty="0"/>
              <a:t> -p spec/unit</a:t>
            </a:r>
          </a:p>
        </p:txBody>
      </p:sp>
    </p:spTree>
    <p:extLst>
      <p:ext uri="{BB962C8B-B14F-4D97-AF65-F5344CB8AC3E}">
        <p14:creationId xmlns:p14="http://schemas.microsoft.com/office/powerpoint/2010/main" val="3431781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Write a </a:t>
            </a:r>
            <a:r>
              <a:rPr lang="en-US" dirty="0" err="1" smtClean="0"/>
              <a:t>ChefSpec</a:t>
            </a:r>
            <a:r>
              <a:rPr lang="en-US" dirty="0" smtClean="0"/>
              <a:t> test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>
                <a:solidFill>
                  <a:srgbClr val="204A87"/>
                </a:solidFill>
              </a:rPr>
              <a:t>require </a:t>
            </a:r>
            <a:r>
              <a:rPr lang="en-US" dirty="0">
                <a:solidFill>
                  <a:srgbClr val="4E9A06"/>
                </a:solidFill>
              </a:rPr>
              <a:t>'</a:t>
            </a:r>
            <a:r>
              <a:rPr lang="en-US" dirty="0" err="1">
                <a:solidFill>
                  <a:srgbClr val="4E9A06"/>
                </a:solidFill>
              </a:rPr>
              <a:t>chefspec</a:t>
            </a:r>
            <a:r>
              <a:rPr lang="en-US" dirty="0">
                <a:solidFill>
                  <a:srgbClr val="4E9A06"/>
                </a:solidFill>
              </a:rPr>
              <a:t>'</a:t>
            </a:r>
          </a:p>
          <a:p>
            <a:endParaRPr lang="en-US" dirty="0"/>
          </a:p>
          <a:p>
            <a:r>
              <a:rPr lang="en-US" dirty="0">
                <a:solidFill>
                  <a:srgbClr val="000000"/>
                </a:solidFill>
              </a:rPr>
              <a:t>describe </a:t>
            </a:r>
            <a:r>
              <a:rPr lang="en-US" dirty="0">
                <a:solidFill>
                  <a:srgbClr val="4E9A06"/>
                </a:solidFill>
              </a:rPr>
              <a:t>'apache::default' </a:t>
            </a:r>
            <a:r>
              <a:rPr lang="en-US" b="1" dirty="0">
                <a:solidFill>
                  <a:srgbClr val="204A87"/>
                </a:solidFill>
              </a:rPr>
              <a:t>do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let</a:t>
            </a:r>
            <a:r>
              <a:rPr lang="en-US" b="1" dirty="0">
                <a:solidFill>
                  <a:srgbClr val="000000"/>
                </a:solidFill>
              </a:rPr>
              <a:t>(</a:t>
            </a:r>
            <a:r>
              <a:rPr lang="en-US" b="1" dirty="0">
                <a:solidFill>
                  <a:srgbClr val="4E9A06"/>
                </a:solidFill>
              </a:rPr>
              <a:t>:</a:t>
            </a:r>
            <a:r>
              <a:rPr lang="en-US" b="1" dirty="0" err="1">
                <a:solidFill>
                  <a:srgbClr val="4E9A06"/>
                </a:solidFill>
              </a:rPr>
              <a:t>chef_run</a:t>
            </a:r>
            <a:r>
              <a:rPr lang="en-US" b="1" dirty="0">
                <a:solidFill>
                  <a:srgbClr val="000000"/>
                </a:solidFill>
              </a:rPr>
              <a:t>) </a:t>
            </a:r>
            <a:r>
              <a:rPr lang="en-US" b="1" dirty="0">
                <a:solidFill>
                  <a:srgbClr val="204A87"/>
                </a:solidFill>
              </a:rPr>
              <a:t>do</a:t>
            </a:r>
          </a:p>
          <a:p>
            <a:r>
              <a:rPr lang="en-US" dirty="0"/>
              <a:t>    </a:t>
            </a:r>
            <a:r>
              <a:rPr lang="en-US" dirty="0" err="1">
                <a:solidFill>
                  <a:srgbClr val="000000"/>
                </a:solidFill>
              </a:rPr>
              <a:t>ChefSpec</a:t>
            </a:r>
            <a:r>
              <a:rPr lang="en-US" b="1" dirty="0">
                <a:solidFill>
                  <a:srgbClr val="CE5C00"/>
                </a:solidFill>
              </a:rPr>
              <a:t>::</a:t>
            </a:r>
            <a:r>
              <a:rPr lang="en-US" b="1" dirty="0" err="1">
                <a:solidFill>
                  <a:srgbClr val="000000"/>
                </a:solidFill>
              </a:rPr>
              <a:t>Runner</a:t>
            </a:r>
            <a:r>
              <a:rPr lang="en-US" b="1" dirty="0" err="1">
                <a:solidFill>
                  <a:srgbClr val="CE5C00"/>
                </a:solidFill>
              </a:rPr>
              <a:t>.</a:t>
            </a:r>
            <a:r>
              <a:rPr lang="en-US" b="1" dirty="0" err="1">
                <a:solidFill>
                  <a:srgbClr val="000000"/>
                </a:solidFill>
              </a:rPr>
              <a:t>new</a:t>
            </a:r>
            <a:r>
              <a:rPr lang="en-US" b="1" dirty="0" err="1">
                <a:solidFill>
                  <a:srgbClr val="CE5C00"/>
                </a:solidFill>
              </a:rPr>
              <a:t>.</a:t>
            </a:r>
            <a:r>
              <a:rPr lang="en-US" b="1" dirty="0" err="1">
                <a:solidFill>
                  <a:srgbClr val="000000"/>
                </a:solidFill>
              </a:rPr>
              <a:t>converge</a:t>
            </a:r>
            <a:r>
              <a:rPr lang="en-US" b="1" dirty="0">
                <a:solidFill>
                  <a:srgbClr val="000000"/>
                </a:solidFill>
              </a:rPr>
              <a:t>(</a:t>
            </a:r>
            <a:r>
              <a:rPr lang="en-US" b="1" dirty="0" err="1">
                <a:solidFill>
                  <a:srgbClr val="000000"/>
                </a:solidFill>
              </a:rPr>
              <a:t>described_recipe</a:t>
            </a:r>
            <a:r>
              <a:rPr lang="en-US" b="1" dirty="0">
                <a:solidFill>
                  <a:srgbClr val="000000"/>
                </a:solidFill>
              </a:rPr>
              <a:t>)</a:t>
            </a:r>
          </a:p>
          <a:p>
            <a:r>
              <a:rPr lang="en-US" dirty="0"/>
              <a:t>  </a:t>
            </a:r>
            <a:r>
              <a:rPr lang="en-US" b="1" dirty="0">
                <a:solidFill>
                  <a:srgbClr val="204A87"/>
                </a:solidFill>
              </a:rPr>
              <a:t>end</a:t>
            </a:r>
          </a:p>
          <a:p>
            <a:endParaRPr lang="en-US" dirty="0"/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it </a:t>
            </a:r>
            <a:r>
              <a:rPr lang="en-US" dirty="0">
                <a:solidFill>
                  <a:srgbClr val="4E9A06"/>
                </a:solidFill>
              </a:rPr>
              <a:t>'installs apache' </a:t>
            </a:r>
            <a:r>
              <a:rPr lang="en-US" b="1" dirty="0">
                <a:solidFill>
                  <a:srgbClr val="204A87"/>
                </a:solidFill>
              </a:rPr>
              <a:t>do</a:t>
            </a:r>
          </a:p>
          <a:p>
            <a:r>
              <a:rPr lang="en-US" dirty="0"/>
              <a:t>    </a:t>
            </a:r>
            <a:r>
              <a:rPr lang="en-US" dirty="0">
                <a:solidFill>
                  <a:srgbClr val="000000"/>
                </a:solidFill>
              </a:rPr>
              <a:t>expect</a:t>
            </a:r>
            <a:r>
              <a:rPr lang="en-US" b="1" dirty="0">
                <a:solidFill>
                  <a:srgbClr val="000000"/>
                </a:solidFill>
              </a:rPr>
              <a:t>(</a:t>
            </a:r>
            <a:r>
              <a:rPr lang="en-US" b="1" dirty="0" err="1">
                <a:solidFill>
                  <a:srgbClr val="000000"/>
                </a:solidFill>
              </a:rPr>
              <a:t>chef_run</a:t>
            </a:r>
            <a:r>
              <a:rPr lang="en-US" b="1" dirty="0">
                <a:solidFill>
                  <a:srgbClr val="000000"/>
                </a:solidFill>
              </a:rPr>
              <a:t>)</a:t>
            </a:r>
            <a:r>
              <a:rPr lang="en-US" b="1" dirty="0">
                <a:solidFill>
                  <a:srgbClr val="CE5C00"/>
                </a:solidFill>
              </a:rPr>
              <a:t>.</a:t>
            </a:r>
            <a:r>
              <a:rPr lang="en-US" b="1" dirty="0">
                <a:solidFill>
                  <a:srgbClr val="000000"/>
                </a:solidFill>
              </a:rPr>
              <a:t>to </a:t>
            </a:r>
            <a:r>
              <a:rPr lang="en-US" b="1" dirty="0" err="1">
                <a:solidFill>
                  <a:srgbClr val="000000"/>
                </a:solidFill>
              </a:rPr>
              <a:t>install_package</a:t>
            </a:r>
            <a:r>
              <a:rPr lang="en-US" b="1" dirty="0">
                <a:solidFill>
                  <a:srgbClr val="000000"/>
                </a:solidFill>
              </a:rPr>
              <a:t>(</a:t>
            </a:r>
            <a:r>
              <a:rPr lang="en-US" b="1" dirty="0">
                <a:solidFill>
                  <a:srgbClr val="4E9A06"/>
                </a:solidFill>
              </a:rPr>
              <a:t>'</a:t>
            </a:r>
            <a:r>
              <a:rPr lang="en-US" b="1" dirty="0" err="1">
                <a:solidFill>
                  <a:srgbClr val="4E9A06"/>
                </a:solidFill>
              </a:rPr>
              <a:t>httpd</a:t>
            </a:r>
            <a:r>
              <a:rPr lang="en-US" b="1" dirty="0">
                <a:solidFill>
                  <a:srgbClr val="4E9A06"/>
                </a:solidFill>
              </a:rPr>
              <a:t>'</a:t>
            </a:r>
            <a:r>
              <a:rPr lang="en-US" b="1" dirty="0">
                <a:solidFill>
                  <a:srgbClr val="000000"/>
                </a:solidFill>
              </a:rPr>
              <a:t>)</a:t>
            </a:r>
          </a:p>
          <a:p>
            <a:r>
              <a:rPr lang="en-US" dirty="0"/>
              <a:t>  </a:t>
            </a:r>
            <a:r>
              <a:rPr lang="en-US" b="1" dirty="0">
                <a:solidFill>
                  <a:srgbClr val="204A87"/>
                </a:solidFill>
              </a:rPr>
              <a:t>end</a:t>
            </a:r>
          </a:p>
          <a:p>
            <a:r>
              <a:rPr lang="en-US" b="1" dirty="0">
                <a:solidFill>
                  <a:srgbClr val="204A87"/>
                </a:solidFill>
              </a:rPr>
              <a:t>end</a:t>
            </a:r>
          </a:p>
          <a:p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spec</a:t>
            </a:r>
            <a:r>
              <a:rPr lang="en-US" dirty="0"/>
              <a:t>/</a:t>
            </a:r>
            <a:r>
              <a:rPr lang="en-US" dirty="0" smtClean="0"/>
              <a:t>unit/</a:t>
            </a:r>
            <a:r>
              <a:rPr lang="en-US" dirty="0" err="1" smtClean="0"/>
              <a:t>default.rb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5957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.</a:t>
            </a:r>
          </a:p>
          <a:p>
            <a:endParaRPr lang="en-US" sz="2400" dirty="0"/>
          </a:p>
          <a:p>
            <a:r>
              <a:rPr lang="en-US" sz="2400" dirty="0"/>
              <a:t>Finished in 0.00865 seconds (files took 5.5 seconds to load)</a:t>
            </a:r>
          </a:p>
          <a:p>
            <a:r>
              <a:rPr lang="en-US" sz="2400" dirty="0"/>
              <a:t>1 example, 0 failures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 the </a:t>
            </a:r>
            <a:r>
              <a:rPr lang="en-US" dirty="0" err="1" smtClean="0"/>
              <a:t>ChefSpec</a:t>
            </a:r>
            <a:r>
              <a:rPr lang="en-US" dirty="0" smtClean="0"/>
              <a:t> tests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/>
              <a:t>rspec</a:t>
            </a:r>
            <a:r>
              <a:rPr lang="en-US" dirty="0"/>
              <a:t> spec/unit/</a:t>
            </a:r>
            <a:r>
              <a:rPr lang="en-US" dirty="0" smtClean="0"/>
              <a:t>*.</a:t>
            </a:r>
            <a:r>
              <a:rPr lang="en-US" dirty="0" err="1" smtClean="0"/>
              <a:t>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1204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Break the cookbook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rgbClr val="000000"/>
                </a:solidFill>
              </a:rPr>
              <a:t>package </a:t>
            </a:r>
            <a:r>
              <a:rPr lang="en-US" dirty="0" smtClean="0">
                <a:solidFill>
                  <a:srgbClr val="4E9A06"/>
                </a:solidFill>
              </a:rPr>
              <a:t>"http"</a:t>
            </a:r>
            <a:endParaRPr lang="en-US" dirty="0">
              <a:solidFill>
                <a:srgbClr val="4E9A06"/>
              </a:solidFill>
            </a:endParaRPr>
          </a:p>
          <a:p>
            <a:endParaRPr lang="en-US" dirty="0"/>
          </a:p>
          <a:p>
            <a:r>
              <a:rPr lang="en-US" dirty="0">
                <a:solidFill>
                  <a:srgbClr val="000000"/>
                </a:solidFill>
              </a:rPr>
              <a:t>service </a:t>
            </a:r>
            <a:r>
              <a:rPr lang="en-US" dirty="0">
                <a:solidFill>
                  <a:srgbClr val="4E9A06"/>
                </a:solidFill>
              </a:rPr>
              <a:t>"</a:t>
            </a:r>
            <a:r>
              <a:rPr lang="en-US" dirty="0" err="1">
                <a:solidFill>
                  <a:srgbClr val="4E9A06"/>
                </a:solidFill>
              </a:rPr>
              <a:t>httpd</a:t>
            </a:r>
            <a:r>
              <a:rPr lang="en-US" dirty="0">
                <a:solidFill>
                  <a:srgbClr val="4E9A06"/>
                </a:solidFill>
              </a:rPr>
              <a:t>" </a:t>
            </a:r>
            <a:r>
              <a:rPr lang="en-US" b="1" dirty="0">
                <a:solidFill>
                  <a:srgbClr val="204A87"/>
                </a:solidFill>
              </a:rPr>
              <a:t>do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action </a:t>
            </a:r>
            <a:r>
              <a:rPr lang="en-US" dirty="0">
                <a:solidFill>
                  <a:srgbClr val="4E9A06"/>
                </a:solidFill>
              </a:rPr>
              <a:t>:start</a:t>
            </a:r>
          </a:p>
          <a:p>
            <a:r>
              <a:rPr lang="en-US" b="1" dirty="0">
                <a:solidFill>
                  <a:srgbClr val="204A87"/>
                </a:solidFill>
              </a:rPr>
              <a:t>end</a:t>
            </a:r>
          </a:p>
          <a:p>
            <a:endParaRPr lang="en-US" dirty="0"/>
          </a:p>
          <a:p>
            <a:r>
              <a:rPr lang="en-US" dirty="0">
                <a:solidFill>
                  <a:srgbClr val="000000"/>
                </a:solidFill>
              </a:rPr>
              <a:t>template </a:t>
            </a:r>
            <a:r>
              <a:rPr lang="en-US" dirty="0">
                <a:solidFill>
                  <a:srgbClr val="4E9A06"/>
                </a:solidFill>
              </a:rPr>
              <a:t>"/</a:t>
            </a:r>
            <a:r>
              <a:rPr lang="en-US" dirty="0" err="1">
                <a:solidFill>
                  <a:srgbClr val="4E9A06"/>
                </a:solidFill>
              </a:rPr>
              <a:t>var</a:t>
            </a:r>
            <a:r>
              <a:rPr lang="en-US" dirty="0">
                <a:solidFill>
                  <a:srgbClr val="4E9A06"/>
                </a:solidFill>
              </a:rPr>
              <a:t>/www/html/</a:t>
            </a:r>
            <a:r>
              <a:rPr lang="en-US" dirty="0" err="1">
                <a:solidFill>
                  <a:srgbClr val="4E9A06"/>
                </a:solidFill>
              </a:rPr>
              <a:t>index.html</a:t>
            </a:r>
            <a:r>
              <a:rPr lang="en-US" dirty="0">
                <a:solidFill>
                  <a:srgbClr val="4E9A06"/>
                </a:solidFill>
              </a:rPr>
              <a:t>" </a:t>
            </a:r>
            <a:r>
              <a:rPr lang="en-US" b="1" dirty="0">
                <a:solidFill>
                  <a:srgbClr val="204A87"/>
                </a:solidFill>
              </a:rPr>
              <a:t>do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source </a:t>
            </a:r>
            <a:r>
              <a:rPr lang="en-US" dirty="0">
                <a:solidFill>
                  <a:srgbClr val="4E9A06"/>
                </a:solidFill>
              </a:rPr>
              <a:t>"</a:t>
            </a:r>
            <a:r>
              <a:rPr lang="en-US" dirty="0" err="1">
                <a:solidFill>
                  <a:srgbClr val="4E9A06"/>
                </a:solidFill>
              </a:rPr>
              <a:t>index.html.erb</a:t>
            </a:r>
            <a:r>
              <a:rPr lang="en-US" dirty="0">
                <a:solidFill>
                  <a:srgbClr val="4E9A06"/>
                </a:solidFill>
              </a:rPr>
              <a:t>"</a:t>
            </a:r>
          </a:p>
          <a:p>
            <a:r>
              <a:rPr lang="en-US" b="1" dirty="0">
                <a:solidFill>
                  <a:srgbClr val="204A87"/>
                </a:solidFill>
              </a:rPr>
              <a:t>end</a:t>
            </a:r>
          </a:p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recipes/</a:t>
            </a:r>
            <a:r>
              <a:rPr lang="en-US" dirty="0" err="1" smtClean="0"/>
              <a:t>default.rb</a:t>
            </a:r>
            <a:endParaRPr lang="en-US" dirty="0"/>
          </a:p>
        </p:txBody>
      </p:sp>
      <p:sp>
        <p:nvSpPr>
          <p:cNvPr id="7" name="Frame 6"/>
          <p:cNvSpPr/>
          <p:nvPr/>
        </p:nvSpPr>
        <p:spPr bwMode="auto">
          <a:xfrm>
            <a:off x="492125" y="1889125"/>
            <a:ext cx="3587750" cy="476250"/>
          </a:xfrm>
          <a:prstGeom prst="fram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606615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sz="2400" dirty="0"/>
              <a:t>F</a:t>
            </a:r>
          </a:p>
          <a:p>
            <a:endParaRPr lang="en-US" sz="2400" dirty="0"/>
          </a:p>
          <a:p>
            <a:r>
              <a:rPr lang="en-US" sz="2400" dirty="0"/>
              <a:t>Failures:</a:t>
            </a:r>
          </a:p>
          <a:p>
            <a:endParaRPr lang="en-US" sz="2400" dirty="0"/>
          </a:p>
          <a:p>
            <a:r>
              <a:rPr lang="en-US" sz="2400" dirty="0"/>
              <a:t>  1) apache::default installs apache</a:t>
            </a:r>
          </a:p>
          <a:p>
            <a:r>
              <a:rPr lang="en-US" sz="2400" dirty="0"/>
              <a:t>     Failure/Error: expect(</a:t>
            </a:r>
            <a:r>
              <a:rPr lang="en-US" sz="2400" dirty="0" err="1"/>
              <a:t>chef_run</a:t>
            </a:r>
            <a:r>
              <a:rPr lang="en-US" sz="2400" dirty="0"/>
              <a:t>).to </a:t>
            </a:r>
            <a:r>
              <a:rPr lang="en-US" sz="2400" dirty="0" err="1"/>
              <a:t>install_package</a:t>
            </a:r>
            <a:r>
              <a:rPr lang="en-US" sz="2400" dirty="0"/>
              <a:t>('</a:t>
            </a:r>
            <a:r>
              <a:rPr lang="en-US" sz="2400" dirty="0" err="1"/>
              <a:t>httpd</a:t>
            </a:r>
            <a:r>
              <a:rPr lang="en-US" sz="2400" dirty="0"/>
              <a:t>')</a:t>
            </a:r>
          </a:p>
          <a:p>
            <a:r>
              <a:rPr lang="en-US" sz="2400" dirty="0"/>
              <a:t>       expected "package[</a:t>
            </a:r>
            <a:r>
              <a:rPr lang="en-US" sz="2400" dirty="0" err="1"/>
              <a:t>httpd</a:t>
            </a:r>
            <a:r>
              <a:rPr lang="en-US" sz="2400" dirty="0"/>
              <a:t>]" with action :install to be in Chef run. Other package resources:</a:t>
            </a:r>
          </a:p>
          <a:p>
            <a:endParaRPr lang="en-US" sz="2400" dirty="0"/>
          </a:p>
          <a:p>
            <a:r>
              <a:rPr lang="en-US" sz="2400" dirty="0"/>
              <a:t>         package[http]</a:t>
            </a:r>
          </a:p>
          <a:p>
            <a:endParaRPr lang="en-US" sz="2400" dirty="0"/>
          </a:p>
          <a:p>
            <a:r>
              <a:rPr lang="en-US" sz="2400" dirty="0"/>
              <a:t>     # ./spec/unit/default_spec.rb:9:in `block (2 levels) in &lt;top (required)&gt;'</a:t>
            </a:r>
          </a:p>
          <a:p>
            <a:endParaRPr lang="en-US" sz="2400" dirty="0"/>
          </a:p>
          <a:p>
            <a:r>
              <a:rPr lang="en-US" sz="2400" dirty="0"/>
              <a:t>Finished in 0.00847 seconds (files took 4.85 seconds to load)</a:t>
            </a:r>
          </a:p>
          <a:p>
            <a:r>
              <a:rPr lang="en-US" sz="2400" dirty="0"/>
              <a:t>1 example, 1 failure</a:t>
            </a:r>
          </a:p>
          <a:p>
            <a:endParaRPr lang="en-US" sz="2400" dirty="0"/>
          </a:p>
          <a:p>
            <a:r>
              <a:rPr lang="en-US" sz="2400" dirty="0"/>
              <a:t>Failed examples:</a:t>
            </a:r>
          </a:p>
          <a:p>
            <a:endParaRPr lang="en-US" sz="2400" dirty="0"/>
          </a:p>
          <a:p>
            <a:r>
              <a:rPr lang="en-US" sz="2400" dirty="0" err="1"/>
              <a:t>rspec</a:t>
            </a:r>
            <a:r>
              <a:rPr lang="en-US" sz="2400" dirty="0"/>
              <a:t> ./spec/unit/default_spec.rb:8 # apache::default installs apache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 the </a:t>
            </a:r>
            <a:r>
              <a:rPr lang="en-US" dirty="0" err="1" smtClean="0"/>
              <a:t>ChefSpec</a:t>
            </a:r>
            <a:r>
              <a:rPr lang="en-US" dirty="0" smtClean="0"/>
              <a:t> tests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/>
              <a:t>rspec</a:t>
            </a:r>
            <a:r>
              <a:rPr lang="en-US" dirty="0"/>
              <a:t> spec/unit/</a:t>
            </a:r>
            <a:r>
              <a:rPr lang="en-US" dirty="0" smtClean="0"/>
              <a:t>*.</a:t>
            </a:r>
            <a:r>
              <a:rPr lang="en-US" dirty="0" err="1" smtClean="0"/>
              <a:t>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2374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Fix the cookbook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rgbClr val="000000"/>
                </a:solidFill>
              </a:rPr>
              <a:t>package </a:t>
            </a:r>
            <a:r>
              <a:rPr lang="en-US" dirty="0" smtClean="0">
                <a:solidFill>
                  <a:srgbClr val="4E9A06"/>
                </a:solidFill>
              </a:rPr>
              <a:t>"</a:t>
            </a:r>
            <a:r>
              <a:rPr lang="en-US" dirty="0" err="1" smtClean="0">
                <a:solidFill>
                  <a:srgbClr val="4E9A06"/>
                </a:solidFill>
              </a:rPr>
              <a:t>httpd</a:t>
            </a:r>
            <a:r>
              <a:rPr lang="en-US" dirty="0" smtClean="0">
                <a:solidFill>
                  <a:srgbClr val="4E9A06"/>
                </a:solidFill>
              </a:rPr>
              <a:t>"</a:t>
            </a:r>
            <a:endParaRPr lang="en-US" dirty="0">
              <a:solidFill>
                <a:srgbClr val="4E9A06"/>
              </a:solidFill>
            </a:endParaRPr>
          </a:p>
          <a:p>
            <a:endParaRPr lang="en-US" dirty="0"/>
          </a:p>
          <a:p>
            <a:r>
              <a:rPr lang="en-US" dirty="0">
                <a:solidFill>
                  <a:srgbClr val="000000"/>
                </a:solidFill>
              </a:rPr>
              <a:t>service </a:t>
            </a:r>
            <a:r>
              <a:rPr lang="en-US" dirty="0">
                <a:solidFill>
                  <a:srgbClr val="4E9A06"/>
                </a:solidFill>
              </a:rPr>
              <a:t>"</a:t>
            </a:r>
            <a:r>
              <a:rPr lang="en-US" dirty="0" err="1">
                <a:solidFill>
                  <a:srgbClr val="4E9A06"/>
                </a:solidFill>
              </a:rPr>
              <a:t>httpd</a:t>
            </a:r>
            <a:r>
              <a:rPr lang="en-US" dirty="0">
                <a:solidFill>
                  <a:srgbClr val="4E9A06"/>
                </a:solidFill>
              </a:rPr>
              <a:t>" </a:t>
            </a:r>
            <a:r>
              <a:rPr lang="en-US" b="1" dirty="0">
                <a:solidFill>
                  <a:srgbClr val="204A87"/>
                </a:solidFill>
              </a:rPr>
              <a:t>do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action </a:t>
            </a:r>
            <a:r>
              <a:rPr lang="en-US" dirty="0">
                <a:solidFill>
                  <a:srgbClr val="4E9A06"/>
                </a:solidFill>
              </a:rPr>
              <a:t>:start</a:t>
            </a:r>
          </a:p>
          <a:p>
            <a:r>
              <a:rPr lang="en-US" b="1" dirty="0">
                <a:solidFill>
                  <a:srgbClr val="204A87"/>
                </a:solidFill>
              </a:rPr>
              <a:t>end</a:t>
            </a:r>
          </a:p>
          <a:p>
            <a:endParaRPr lang="en-US" dirty="0"/>
          </a:p>
          <a:p>
            <a:r>
              <a:rPr lang="en-US" dirty="0">
                <a:solidFill>
                  <a:srgbClr val="000000"/>
                </a:solidFill>
              </a:rPr>
              <a:t>template </a:t>
            </a:r>
            <a:r>
              <a:rPr lang="en-US" dirty="0">
                <a:solidFill>
                  <a:srgbClr val="4E9A06"/>
                </a:solidFill>
              </a:rPr>
              <a:t>"/</a:t>
            </a:r>
            <a:r>
              <a:rPr lang="en-US" dirty="0" err="1">
                <a:solidFill>
                  <a:srgbClr val="4E9A06"/>
                </a:solidFill>
              </a:rPr>
              <a:t>var</a:t>
            </a:r>
            <a:r>
              <a:rPr lang="en-US" dirty="0">
                <a:solidFill>
                  <a:srgbClr val="4E9A06"/>
                </a:solidFill>
              </a:rPr>
              <a:t>/www/html/</a:t>
            </a:r>
            <a:r>
              <a:rPr lang="en-US" dirty="0" err="1">
                <a:solidFill>
                  <a:srgbClr val="4E9A06"/>
                </a:solidFill>
              </a:rPr>
              <a:t>index.html</a:t>
            </a:r>
            <a:r>
              <a:rPr lang="en-US" dirty="0">
                <a:solidFill>
                  <a:srgbClr val="4E9A06"/>
                </a:solidFill>
              </a:rPr>
              <a:t>" </a:t>
            </a:r>
            <a:r>
              <a:rPr lang="en-US" b="1" dirty="0">
                <a:solidFill>
                  <a:srgbClr val="204A87"/>
                </a:solidFill>
              </a:rPr>
              <a:t>do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source </a:t>
            </a:r>
            <a:r>
              <a:rPr lang="en-US" dirty="0">
                <a:solidFill>
                  <a:srgbClr val="4E9A06"/>
                </a:solidFill>
              </a:rPr>
              <a:t>"</a:t>
            </a:r>
            <a:r>
              <a:rPr lang="en-US" dirty="0" err="1">
                <a:solidFill>
                  <a:srgbClr val="4E9A06"/>
                </a:solidFill>
              </a:rPr>
              <a:t>index.html.erb</a:t>
            </a:r>
            <a:r>
              <a:rPr lang="en-US" dirty="0">
                <a:solidFill>
                  <a:srgbClr val="4E9A06"/>
                </a:solidFill>
              </a:rPr>
              <a:t>"</a:t>
            </a:r>
          </a:p>
          <a:p>
            <a:r>
              <a:rPr lang="en-US" b="1" dirty="0">
                <a:solidFill>
                  <a:srgbClr val="204A87"/>
                </a:solidFill>
              </a:rPr>
              <a:t>end</a:t>
            </a:r>
          </a:p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recipes/</a:t>
            </a:r>
            <a:r>
              <a:rPr lang="en-US" dirty="0" err="1" smtClean="0"/>
              <a:t>default.rb</a:t>
            </a:r>
            <a:endParaRPr lang="en-US" dirty="0"/>
          </a:p>
        </p:txBody>
      </p:sp>
      <p:sp>
        <p:nvSpPr>
          <p:cNvPr id="7" name="Frame 6"/>
          <p:cNvSpPr/>
          <p:nvPr/>
        </p:nvSpPr>
        <p:spPr bwMode="auto">
          <a:xfrm>
            <a:off x="492125" y="1889125"/>
            <a:ext cx="3587750" cy="476250"/>
          </a:xfrm>
          <a:prstGeom prst="fram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900878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 Testing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Wingdings" charset="2"/>
              <a:buChar char="ü"/>
            </a:pPr>
            <a:r>
              <a:rPr lang="en-US" dirty="0" smtClean="0"/>
              <a:t>  Did chef-client complete successfully?</a:t>
            </a:r>
          </a:p>
          <a:p>
            <a:pPr>
              <a:buFont typeface="Wingdings" charset="2"/>
              <a:buChar char="ü"/>
            </a:pPr>
            <a:r>
              <a:rPr lang="en-US" dirty="0" smtClean="0"/>
              <a:t>  Did the recipe put the node in the desired state?</a:t>
            </a:r>
          </a:p>
          <a:p>
            <a:pPr>
              <a:buFont typeface="Wingdings" charset="2"/>
              <a:buChar char="ü"/>
            </a:pPr>
            <a:r>
              <a:rPr lang="en-US" dirty="0" smtClean="0"/>
              <a:t>  Are the resources properly defined?</a:t>
            </a:r>
          </a:p>
          <a:p>
            <a:r>
              <a:rPr lang="en-US" dirty="0" smtClean="0"/>
              <a:t>Does the code following our style guide?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2332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Foodcritic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Check cookbooks for common problems</a:t>
            </a:r>
          </a:p>
          <a:p>
            <a:r>
              <a:rPr lang="en-US" dirty="0" smtClean="0"/>
              <a:t>Style, correctness, deprecations, etc.</a:t>
            </a:r>
          </a:p>
          <a:p>
            <a:r>
              <a:rPr lang="en-US" dirty="0" smtClean="0"/>
              <a:t>Included with </a:t>
            </a:r>
            <a:r>
              <a:rPr lang="en-US" dirty="0" err="1" smtClean="0"/>
              <a:t>ChefDK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647" b="-2647"/>
          <a:stretch>
            <a:fillRect/>
          </a:stretch>
        </p:blipFill>
        <p:spPr/>
      </p:pic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www.foodcritic.io</a:t>
            </a:r>
            <a:r>
              <a:rPr lang="en-US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234058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Dimensions of Scale</a:t>
            </a:r>
            <a:endParaRPr lang="en-US" dirty="0"/>
          </a:p>
        </p:txBody>
      </p:sp>
      <p:pic>
        <p:nvPicPr>
          <p:cNvPr id="5" name="Picture Placeholder 4" descr="Figure_002_DOS_002.eps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4339" r="-16974"/>
          <a:stretch/>
        </p:blipFill>
        <p:spPr>
          <a:xfrm>
            <a:off x="482600" y="1143000"/>
            <a:ext cx="11201400" cy="5257800"/>
          </a:xfrm>
        </p:spPr>
      </p:pic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29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Change our recipe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>
                <a:solidFill>
                  <a:srgbClr val="000000"/>
                </a:solidFill>
              </a:rPr>
              <a:t>package_name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b="1" dirty="0">
                <a:solidFill>
                  <a:srgbClr val="CE5C00"/>
                </a:solidFill>
              </a:rPr>
              <a:t>= </a:t>
            </a:r>
            <a:r>
              <a:rPr lang="en-US" b="1" dirty="0">
                <a:solidFill>
                  <a:srgbClr val="4E9A06"/>
                </a:solidFill>
              </a:rPr>
              <a:t>"</a:t>
            </a:r>
            <a:r>
              <a:rPr lang="en-US" b="1" dirty="0" err="1">
                <a:solidFill>
                  <a:srgbClr val="4E9A06"/>
                </a:solidFill>
              </a:rPr>
              <a:t>httpd</a:t>
            </a:r>
            <a:r>
              <a:rPr lang="en-US" b="1" dirty="0">
                <a:solidFill>
                  <a:srgbClr val="4E9A06"/>
                </a:solidFill>
              </a:rPr>
              <a:t>"</a:t>
            </a:r>
          </a:p>
          <a:p>
            <a:endParaRPr lang="en-US" dirty="0"/>
          </a:p>
          <a:p>
            <a:r>
              <a:rPr lang="en-US" dirty="0">
                <a:solidFill>
                  <a:srgbClr val="000000"/>
                </a:solidFill>
              </a:rPr>
              <a:t>package </a:t>
            </a:r>
            <a:r>
              <a:rPr lang="en-US" dirty="0">
                <a:solidFill>
                  <a:srgbClr val="4E9A06"/>
                </a:solidFill>
              </a:rPr>
              <a:t>"#{</a:t>
            </a:r>
            <a:r>
              <a:rPr lang="en-US" dirty="0" err="1">
                <a:solidFill>
                  <a:srgbClr val="000000"/>
                </a:solidFill>
              </a:rPr>
              <a:t>package_name</a:t>
            </a:r>
            <a:r>
              <a:rPr lang="en-US" dirty="0">
                <a:solidFill>
                  <a:srgbClr val="4E9A06"/>
                </a:solidFill>
              </a:rPr>
              <a:t>}"</a:t>
            </a:r>
          </a:p>
          <a:p>
            <a:endParaRPr lang="en-US" dirty="0"/>
          </a:p>
          <a:p>
            <a:r>
              <a:rPr lang="en-US" dirty="0">
                <a:solidFill>
                  <a:srgbClr val="000000"/>
                </a:solidFill>
              </a:rPr>
              <a:t>service </a:t>
            </a:r>
            <a:r>
              <a:rPr lang="en-US" dirty="0">
                <a:solidFill>
                  <a:srgbClr val="4E9A06"/>
                </a:solidFill>
              </a:rPr>
              <a:t>"</a:t>
            </a:r>
            <a:r>
              <a:rPr lang="en-US" dirty="0" err="1">
                <a:solidFill>
                  <a:srgbClr val="4E9A06"/>
                </a:solidFill>
              </a:rPr>
              <a:t>httpd</a:t>
            </a:r>
            <a:r>
              <a:rPr lang="en-US" dirty="0">
                <a:solidFill>
                  <a:srgbClr val="4E9A06"/>
                </a:solidFill>
              </a:rPr>
              <a:t>" </a:t>
            </a:r>
            <a:r>
              <a:rPr lang="en-US" b="1" dirty="0">
                <a:solidFill>
                  <a:srgbClr val="204A87"/>
                </a:solidFill>
              </a:rPr>
              <a:t>do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action </a:t>
            </a:r>
            <a:r>
              <a:rPr lang="en-US" dirty="0">
                <a:solidFill>
                  <a:srgbClr val="4E9A06"/>
                </a:solidFill>
              </a:rPr>
              <a:t>:start</a:t>
            </a:r>
          </a:p>
          <a:p>
            <a:r>
              <a:rPr lang="en-US" b="1" dirty="0">
                <a:solidFill>
                  <a:srgbClr val="204A87"/>
                </a:solidFill>
              </a:rPr>
              <a:t>end</a:t>
            </a:r>
          </a:p>
          <a:p>
            <a:endParaRPr lang="en-US" dirty="0"/>
          </a:p>
          <a:p>
            <a:r>
              <a:rPr lang="en-US" dirty="0">
                <a:solidFill>
                  <a:srgbClr val="000000"/>
                </a:solidFill>
              </a:rPr>
              <a:t>template </a:t>
            </a:r>
            <a:r>
              <a:rPr lang="en-US" dirty="0">
                <a:solidFill>
                  <a:srgbClr val="4E9A06"/>
                </a:solidFill>
              </a:rPr>
              <a:t>"/</a:t>
            </a:r>
            <a:r>
              <a:rPr lang="en-US" dirty="0" err="1">
                <a:solidFill>
                  <a:srgbClr val="4E9A06"/>
                </a:solidFill>
              </a:rPr>
              <a:t>var</a:t>
            </a:r>
            <a:r>
              <a:rPr lang="en-US" dirty="0">
                <a:solidFill>
                  <a:srgbClr val="4E9A06"/>
                </a:solidFill>
              </a:rPr>
              <a:t>/www/html/</a:t>
            </a:r>
            <a:r>
              <a:rPr lang="en-US" dirty="0" err="1">
                <a:solidFill>
                  <a:srgbClr val="4E9A06"/>
                </a:solidFill>
              </a:rPr>
              <a:t>index.html</a:t>
            </a:r>
            <a:r>
              <a:rPr lang="en-US" dirty="0">
                <a:solidFill>
                  <a:srgbClr val="4E9A06"/>
                </a:solidFill>
              </a:rPr>
              <a:t>" </a:t>
            </a:r>
            <a:r>
              <a:rPr lang="en-US" b="1" dirty="0">
                <a:solidFill>
                  <a:srgbClr val="204A87"/>
                </a:solidFill>
              </a:rPr>
              <a:t>do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source </a:t>
            </a:r>
            <a:r>
              <a:rPr lang="en-US" dirty="0">
                <a:solidFill>
                  <a:srgbClr val="4E9A06"/>
                </a:solidFill>
              </a:rPr>
              <a:t>"</a:t>
            </a:r>
            <a:r>
              <a:rPr lang="en-US" dirty="0" err="1">
                <a:solidFill>
                  <a:srgbClr val="4E9A06"/>
                </a:solidFill>
              </a:rPr>
              <a:t>index.html.erb</a:t>
            </a:r>
            <a:r>
              <a:rPr lang="en-US" dirty="0">
                <a:solidFill>
                  <a:srgbClr val="4E9A06"/>
                </a:solidFill>
              </a:rPr>
              <a:t>"</a:t>
            </a:r>
          </a:p>
          <a:p>
            <a:r>
              <a:rPr lang="en-US" b="1" dirty="0">
                <a:solidFill>
                  <a:srgbClr val="204A87"/>
                </a:solidFill>
              </a:rPr>
              <a:t>end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recipes/</a:t>
            </a:r>
            <a:r>
              <a:rPr lang="en-US" dirty="0" err="1" smtClean="0"/>
              <a:t>default.rb</a:t>
            </a:r>
            <a:endParaRPr lang="en-US" dirty="0"/>
          </a:p>
        </p:txBody>
      </p:sp>
      <p:sp>
        <p:nvSpPr>
          <p:cNvPr id="7" name="Frame 6"/>
          <p:cNvSpPr/>
          <p:nvPr/>
        </p:nvSpPr>
        <p:spPr bwMode="auto">
          <a:xfrm>
            <a:off x="190500" y="1666875"/>
            <a:ext cx="5762625" cy="1587500"/>
          </a:xfrm>
          <a:prstGeom prst="fram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4288030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FC002: Avoid string interpolation where not required: ./recipes/default.rb:7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 </a:t>
            </a:r>
            <a:r>
              <a:rPr lang="en-US" dirty="0" err="1" smtClean="0"/>
              <a:t>Foodcritic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 smtClean="0"/>
              <a:t>foodcritic</a:t>
            </a:r>
            <a:r>
              <a:rPr lang="en-US" dirty="0" smtClean="0"/>
              <a:t> 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708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 Testing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Wingdings" charset="2"/>
              <a:buChar char="ü"/>
            </a:pPr>
            <a:r>
              <a:rPr lang="en-US" dirty="0" smtClean="0"/>
              <a:t>  Did chef-client complete successfully?</a:t>
            </a:r>
          </a:p>
          <a:p>
            <a:pPr>
              <a:buFont typeface="Wingdings" charset="2"/>
              <a:buChar char="ü"/>
            </a:pPr>
            <a:r>
              <a:rPr lang="en-US" dirty="0" smtClean="0"/>
              <a:t>  Did the recipe put the node in the desired state?</a:t>
            </a:r>
          </a:p>
          <a:p>
            <a:pPr>
              <a:buFont typeface="Wingdings" charset="2"/>
              <a:buChar char="ü"/>
            </a:pPr>
            <a:r>
              <a:rPr lang="en-US" dirty="0" smtClean="0"/>
              <a:t>  Are the resources properly defined?</a:t>
            </a:r>
          </a:p>
          <a:p>
            <a:pPr>
              <a:buFont typeface="Wingdings" charset="2"/>
              <a:buChar char="ü"/>
            </a:pPr>
            <a:r>
              <a:rPr lang="en-US" dirty="0" smtClean="0"/>
              <a:t>  Does the code following our style guide?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3994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Wrap Up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5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Objectives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After completing this course you will be able to:</a:t>
            </a:r>
          </a:p>
          <a:p>
            <a:pPr lvl="1"/>
            <a:r>
              <a:rPr lang="en-US" dirty="0" smtClean="0"/>
              <a:t>Automate common infrastructure tasks with Chef</a:t>
            </a:r>
          </a:p>
          <a:p>
            <a:pPr lvl="1"/>
            <a:r>
              <a:rPr lang="en-US" dirty="0" smtClean="0"/>
              <a:t>Describe Chef’s various tools</a:t>
            </a:r>
          </a:p>
          <a:p>
            <a:pPr lvl="1"/>
            <a:r>
              <a:rPr lang="en-US" dirty="0" smtClean="0"/>
              <a:t>Apply Chef’s primitives to solve your problems</a:t>
            </a:r>
          </a:p>
          <a:p>
            <a:pPr lvl="1"/>
            <a:r>
              <a:rPr lang="en-US" dirty="0" smtClean="0"/>
              <a:t>Verify your automation code BEFORE it runs in production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5810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Tool Survey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chef-apply</a:t>
            </a:r>
          </a:p>
          <a:p>
            <a:r>
              <a:rPr lang="en-US" dirty="0"/>
              <a:t>chef</a:t>
            </a:r>
          </a:p>
          <a:p>
            <a:r>
              <a:rPr lang="en-US" dirty="0" smtClean="0"/>
              <a:t>chef-client in local mode</a:t>
            </a:r>
          </a:p>
          <a:p>
            <a:r>
              <a:rPr lang="en-US" dirty="0" err="1" smtClean="0"/>
              <a:t>ohai</a:t>
            </a:r>
            <a:endParaRPr lang="en-US" dirty="0" smtClean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Test Kitchen</a:t>
            </a:r>
          </a:p>
          <a:p>
            <a:r>
              <a:rPr lang="en-US" dirty="0" err="1"/>
              <a:t>Docker</a:t>
            </a:r>
            <a:endParaRPr lang="en-US" dirty="0"/>
          </a:p>
          <a:p>
            <a:r>
              <a:rPr lang="en-US" dirty="0" err="1"/>
              <a:t>Serverspec</a:t>
            </a:r>
            <a:endParaRPr lang="en-US" dirty="0"/>
          </a:p>
          <a:p>
            <a:r>
              <a:rPr lang="en-US" dirty="0" err="1"/>
              <a:t>ChefSpec</a:t>
            </a:r>
            <a:endParaRPr lang="en-US" dirty="0"/>
          </a:p>
          <a:p>
            <a:r>
              <a:rPr lang="en-US" dirty="0" err="1"/>
              <a:t>Foodcritic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7082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Vocabulary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Resources</a:t>
            </a:r>
          </a:p>
          <a:p>
            <a:r>
              <a:rPr lang="en-US" dirty="0" smtClean="0"/>
              <a:t>Recipes</a:t>
            </a:r>
          </a:p>
          <a:p>
            <a:r>
              <a:rPr lang="en-US" dirty="0" smtClean="0"/>
              <a:t>Cookbooks</a:t>
            </a:r>
          </a:p>
          <a:p>
            <a:r>
              <a:rPr lang="en-US" dirty="0" smtClean="0"/>
              <a:t>Run List</a:t>
            </a:r>
          </a:p>
          <a:p>
            <a:r>
              <a:rPr lang="en-US" dirty="0" smtClean="0"/>
              <a:t>Node</a:t>
            </a:r>
          </a:p>
          <a:p>
            <a:r>
              <a:rPr lang="en-US" dirty="0" smtClean="0"/>
              <a:t>Node Object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702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Package</a:t>
            </a:r>
          </a:p>
          <a:p>
            <a:r>
              <a:rPr lang="en-US" dirty="0" smtClean="0"/>
              <a:t>Service</a:t>
            </a:r>
          </a:p>
          <a:p>
            <a:r>
              <a:rPr lang="en-US" dirty="0" smtClean="0"/>
              <a:t>File</a:t>
            </a:r>
          </a:p>
          <a:p>
            <a:r>
              <a:rPr lang="en-US" dirty="0" smtClean="0"/>
              <a:t>Template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9104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Repository Layout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Monolithic Repository</a:t>
            </a:r>
          </a:p>
          <a:p>
            <a:r>
              <a:rPr lang="en-US" dirty="0" smtClean="0"/>
              <a:t>Independent Software Projects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8510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But wait…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…there’s more, so much more!</a:t>
            </a:r>
          </a:p>
          <a:p>
            <a:endParaRPr lang="en-US" dirty="0"/>
          </a:p>
          <a:p>
            <a:r>
              <a:rPr lang="en-US" dirty="0" smtClean="0"/>
              <a:t>How much time do we have left?  I could go on for days!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7627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Automation Platform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Creates a dependable view of your entire network’s state.</a:t>
            </a:r>
          </a:p>
          <a:p>
            <a:r>
              <a:rPr lang="en-US" dirty="0" smtClean="0"/>
              <a:t>Can handle complex dependencies among the nodes of your network.</a:t>
            </a:r>
          </a:p>
          <a:p>
            <a:r>
              <a:rPr lang="en-US" dirty="0" smtClean="0"/>
              <a:t>Is fault tolerant.</a:t>
            </a:r>
          </a:p>
          <a:p>
            <a:r>
              <a:rPr lang="en-US" dirty="0" smtClean="0"/>
              <a:t>Is secure.</a:t>
            </a:r>
          </a:p>
          <a:p>
            <a:r>
              <a:rPr lang="en-US" dirty="0" smtClean="0"/>
              <a:t>Can handle multiple platforms</a:t>
            </a:r>
          </a:p>
          <a:p>
            <a:r>
              <a:rPr lang="en-US" dirty="0" smtClean="0"/>
              <a:t>Can manage cloud resources</a:t>
            </a:r>
          </a:p>
          <a:p>
            <a:r>
              <a:rPr lang="en-US" dirty="0" smtClean="0"/>
              <a:t>Provides a foundation for innovation</a:t>
            </a:r>
          </a:p>
        </p:txBody>
      </p:sp>
    </p:spTree>
    <p:extLst>
      <p:ext uri="{BB962C8B-B14F-4D97-AF65-F5344CB8AC3E}">
        <p14:creationId xmlns:p14="http://schemas.microsoft.com/office/powerpoint/2010/main" val="580031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Resources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 smtClean="0"/>
              <a:t>learnchef.com</a:t>
            </a:r>
            <a:endParaRPr lang="en-US" dirty="0" smtClean="0"/>
          </a:p>
          <a:p>
            <a:pPr lvl="1"/>
            <a:r>
              <a:rPr lang="en-US" dirty="0" smtClean="0"/>
              <a:t>Guided tutorials</a:t>
            </a:r>
          </a:p>
          <a:p>
            <a:pPr lvl="1"/>
            <a:r>
              <a:rPr lang="en-US" dirty="0" smtClean="0"/>
              <a:t>Chef Fundamental Series</a:t>
            </a:r>
          </a:p>
          <a:p>
            <a:r>
              <a:rPr lang="en-US" dirty="0" smtClean="0"/>
              <a:t>Upcoming Training</a:t>
            </a:r>
          </a:p>
          <a:p>
            <a:pPr lvl="1"/>
            <a:r>
              <a:rPr lang="en-US" dirty="0" err="1" smtClean="0"/>
              <a:t>getchef.com</a:t>
            </a:r>
            <a:r>
              <a:rPr lang="en-US" dirty="0"/>
              <a:t>/blog/events/category/training-events</a:t>
            </a:r>
            <a:r>
              <a:rPr lang="en-US" dirty="0" smtClean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179756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in DC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SURGE14 will save 20%</a:t>
            </a:r>
          </a:p>
          <a:p>
            <a:r>
              <a:rPr lang="en-US" dirty="0" smtClean="0"/>
              <a:t>Chef Fundamentals – October 27-28</a:t>
            </a:r>
          </a:p>
          <a:p>
            <a:r>
              <a:rPr lang="en-US" dirty="0" smtClean="0"/>
              <a:t>Chef Intermediate Topics – October 29-30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3750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 Fundamentals Q &amp; A Forum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Chef Fundamentals Google Group Q&amp;A Forum</a:t>
            </a:r>
          </a:p>
          <a:p>
            <a:endParaRPr lang="en-US" dirty="0"/>
          </a:p>
          <a:p>
            <a:r>
              <a:rPr lang="en-US" dirty="0" smtClean="0">
                <a:hlinkClick r:id="rId2"/>
              </a:rPr>
              <a:t>http://bit.ly/ChefFundamentalsForum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Join the group and post questions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4401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list of URLs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>
                <a:hlinkClick r:id="rId2"/>
              </a:rPr>
              <a:t>http://getchef.com</a:t>
            </a:r>
            <a:endParaRPr lang="en-US" dirty="0" smtClean="0"/>
          </a:p>
          <a:p>
            <a:r>
              <a:rPr lang="en-US" dirty="0" smtClean="0">
                <a:hlinkClick r:id="rId3"/>
              </a:rPr>
              <a:t>http://docs.getchef.com</a:t>
            </a:r>
            <a:endParaRPr lang="en-US" dirty="0" smtClean="0"/>
          </a:p>
          <a:p>
            <a:r>
              <a:rPr lang="en-US" dirty="0" smtClean="0">
                <a:hlinkClick r:id="rId4"/>
              </a:rPr>
              <a:t>http://supermarket.getchef.com</a:t>
            </a:r>
            <a:endParaRPr lang="en-US" dirty="0" smtClean="0"/>
          </a:p>
          <a:p>
            <a:r>
              <a:rPr lang="en-US" dirty="0" smtClean="0">
                <a:hlinkClick r:id="rId5"/>
              </a:rPr>
              <a:t>http://youtube.com/getchef</a:t>
            </a:r>
            <a:endParaRPr lang="en-US" dirty="0" smtClean="0"/>
          </a:p>
          <a:p>
            <a:r>
              <a:rPr lang="en-US" dirty="0" smtClean="0">
                <a:hlinkClick r:id="rId6"/>
              </a:rPr>
              <a:t>http://lists.opscode.com</a:t>
            </a:r>
            <a:endParaRPr lang="en-US" dirty="0" smtClean="0"/>
          </a:p>
          <a:p>
            <a:r>
              <a:rPr lang="en-US" dirty="0" err="1" smtClean="0"/>
              <a:t>irc.freenode.net</a:t>
            </a:r>
            <a:r>
              <a:rPr lang="en-US" dirty="0" smtClean="0"/>
              <a:t>:  #chef, #chef-hacking</a:t>
            </a:r>
          </a:p>
          <a:p>
            <a:r>
              <a:rPr lang="en-US" dirty="0" smtClean="0"/>
              <a:t>Twitter:  @chef #</a:t>
            </a:r>
            <a:r>
              <a:rPr lang="en-US" dirty="0" err="1" smtClean="0"/>
              <a:t>getchef</a:t>
            </a:r>
            <a:r>
              <a:rPr lang="en-US" dirty="0" smtClean="0"/>
              <a:t>, @</a:t>
            </a:r>
            <a:r>
              <a:rPr lang="en-US" dirty="0" err="1" smtClean="0"/>
              <a:t>learnchef</a:t>
            </a:r>
            <a:r>
              <a:rPr lang="en-US" dirty="0" smtClean="0"/>
              <a:t> #</a:t>
            </a:r>
            <a:r>
              <a:rPr lang="en-US" dirty="0" err="1" smtClean="0"/>
              <a:t>learnchef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9297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Food Fight Show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 smtClean="0"/>
              <a:t>foodfightshow.org</a:t>
            </a:r>
            <a:endParaRPr lang="en-US" dirty="0" smtClean="0"/>
          </a:p>
          <a:p>
            <a:r>
              <a:rPr lang="en-US" dirty="0" smtClean="0"/>
              <a:t>Podcast where </a:t>
            </a:r>
            <a:r>
              <a:rPr lang="en-US" dirty="0" err="1" smtClean="0"/>
              <a:t>DevOps</a:t>
            </a:r>
            <a:r>
              <a:rPr lang="en-US" dirty="0" smtClean="0"/>
              <a:t> Chefs Do Battle</a:t>
            </a:r>
          </a:p>
          <a:p>
            <a:r>
              <a:rPr lang="en-US" dirty="0" smtClean="0"/>
              <a:t>Best practices for working with Chef</a:t>
            </a:r>
          </a:p>
          <a:p>
            <a:endParaRPr lang="en-US" dirty="0"/>
          </a:p>
        </p:txBody>
      </p:sp>
      <p:pic>
        <p:nvPicPr>
          <p:cNvPr id="8" name="Picture Placeholder 7"/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43113" b="-43113"/>
          <a:stretch>
            <a:fillRect/>
          </a:stretch>
        </p:blipFill>
        <p:spPr/>
      </p:pic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1330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getchef.com</a:t>
            </a:r>
            <a:r>
              <a:rPr lang="en-US" dirty="0" smtClean="0"/>
              <a:t>/summit</a:t>
            </a:r>
            <a:endParaRPr lang="en-US" dirty="0"/>
          </a:p>
        </p:txBody>
      </p:sp>
      <p:pic>
        <p:nvPicPr>
          <p:cNvPr id="8" name="Picture Placeholder 7" descr="Chef Summit 2014 | Chef.jpg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094" b="-16094"/>
          <a:stretch>
            <a:fillRect/>
          </a:stretch>
        </p:blipFill>
        <p:spPr/>
      </p:pic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139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Local </a:t>
            </a:r>
            <a:r>
              <a:rPr lang="en-US" dirty="0" err="1" smtClean="0"/>
              <a:t>Meetup</a:t>
            </a:r>
            <a:r>
              <a:rPr lang="en-US" dirty="0" smtClean="0"/>
              <a:t> Groups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err="1" smtClean="0"/>
              <a:t>DevOpsDC</a:t>
            </a:r>
            <a:endParaRPr lang="en-US" dirty="0" smtClean="0"/>
          </a:p>
          <a:p>
            <a:r>
              <a:rPr lang="en-US" dirty="0" smtClean="0"/>
              <a:t>DC Configuration Management Group</a:t>
            </a:r>
          </a:p>
          <a:p>
            <a:r>
              <a:rPr lang="en-US" dirty="0" smtClean="0"/>
              <a:t>Charm City Linux</a:t>
            </a:r>
          </a:p>
          <a:p>
            <a:r>
              <a:rPr lang="en-US" dirty="0" smtClean="0"/>
              <a:t>AWS Washington DC </a:t>
            </a:r>
            <a:r>
              <a:rPr lang="en-US" dirty="0" err="1" smtClean="0"/>
              <a:t>Meetup</a:t>
            </a:r>
            <a:endParaRPr lang="en-US" dirty="0" smtClean="0"/>
          </a:p>
          <a:p>
            <a:r>
              <a:rPr lang="en-US" dirty="0" smtClean="0"/>
              <a:t>LOPSA DC</a:t>
            </a:r>
          </a:p>
          <a:p>
            <a:r>
              <a:rPr lang="en-US" dirty="0" smtClean="0"/>
              <a:t>Amazon Web Services – Virginia</a:t>
            </a:r>
          </a:p>
          <a:p>
            <a:r>
              <a:rPr lang="en-US" dirty="0" err="1" smtClean="0"/>
              <a:t>DevOpsCV</a:t>
            </a:r>
            <a:r>
              <a:rPr lang="en-US" dirty="0" smtClean="0"/>
              <a:t> – Central Virginia (Charlottesville)</a:t>
            </a:r>
          </a:p>
          <a:p>
            <a:r>
              <a:rPr lang="en-US" dirty="0" smtClean="0"/>
              <a:t>DC Continuous Delivery </a:t>
            </a:r>
            <a:r>
              <a:rPr lang="en-US" dirty="0" err="1" smtClean="0"/>
              <a:t>Meetup</a:t>
            </a:r>
            <a:endParaRPr lang="en-US" dirty="0" smtClean="0"/>
          </a:p>
          <a:p>
            <a:r>
              <a:rPr lang="en-US" dirty="0" smtClean="0"/>
              <a:t>Scale DC</a:t>
            </a:r>
          </a:p>
          <a:p>
            <a:r>
              <a:rPr lang="en-US" dirty="0" smtClean="0"/>
              <a:t>Cloud DC</a:t>
            </a:r>
          </a:p>
          <a:p>
            <a:r>
              <a:rPr lang="en-US" dirty="0" smtClean="0"/>
              <a:t>Washington </a:t>
            </a:r>
            <a:r>
              <a:rPr lang="en-US" dirty="0" err="1" smtClean="0"/>
              <a:t>DevOps</a:t>
            </a:r>
            <a:r>
              <a:rPr lang="en-US" dirty="0" smtClean="0"/>
              <a:t> in Government </a:t>
            </a:r>
            <a:r>
              <a:rPr lang="en-US" dirty="0" err="1" smtClean="0"/>
              <a:t>Meetup</a:t>
            </a:r>
            <a:endParaRPr lang="en-US" dirty="0" smtClean="0"/>
          </a:p>
          <a:p>
            <a:r>
              <a:rPr lang="en-US" dirty="0" smtClean="0"/>
              <a:t>DC Area Enterprise </a:t>
            </a:r>
            <a:r>
              <a:rPr lang="en-US" dirty="0" err="1" smtClean="0"/>
              <a:t>DevOps</a:t>
            </a:r>
            <a:r>
              <a:rPr lang="en-US" dirty="0" smtClean="0"/>
              <a:t> and Agile Forum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3356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questions do you have?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Chef Server</a:t>
            </a:r>
          </a:p>
          <a:p>
            <a:r>
              <a:rPr lang="en-US" dirty="0" smtClean="0"/>
              <a:t>Roles</a:t>
            </a:r>
          </a:p>
          <a:p>
            <a:r>
              <a:rPr lang="en-US" dirty="0" smtClean="0"/>
              <a:t>Environments</a:t>
            </a:r>
          </a:p>
          <a:p>
            <a:r>
              <a:rPr lang="en-US" dirty="0" smtClean="0"/>
              <a:t>Data Bags</a:t>
            </a:r>
          </a:p>
          <a:p>
            <a:r>
              <a:rPr lang="en-US" dirty="0" smtClean="0"/>
              <a:t>Bootstrapping new nodes</a:t>
            </a:r>
          </a:p>
          <a:p>
            <a:endParaRPr lang="en-US" dirty="0"/>
          </a:p>
          <a:p>
            <a:r>
              <a:rPr lang="en-US" dirty="0" smtClean="0"/>
              <a:t>Thank You!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Open source projects</a:t>
            </a:r>
          </a:p>
          <a:p>
            <a:r>
              <a:rPr lang="en-US" dirty="0"/>
              <a:t>Working with </a:t>
            </a:r>
            <a:r>
              <a:rPr lang="en-US" dirty="0" err="1"/>
              <a:t>IaaS</a:t>
            </a:r>
            <a:r>
              <a:rPr lang="en-US" dirty="0"/>
              <a:t> providers</a:t>
            </a:r>
          </a:p>
          <a:p>
            <a:r>
              <a:rPr lang="en-US" dirty="0"/>
              <a:t>chef-metal</a:t>
            </a:r>
          </a:p>
          <a:p>
            <a:r>
              <a:rPr lang="en-US" dirty="0" smtClean="0"/>
              <a:t>Search</a:t>
            </a:r>
          </a:p>
          <a:p>
            <a:r>
              <a:rPr lang="en-US" dirty="0" smtClean="0"/>
              <a:t>Suspenders?!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@</a:t>
            </a:r>
            <a:r>
              <a:rPr lang="en-US" dirty="0" err="1" smtClean="0"/>
              <a:t>nathenharvey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0201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Infrastructure as Code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Programmatically provision and configure components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Placeholder 6" descr="Figure_005_AP_001.eps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</p:spTree>
    <p:extLst>
      <p:ext uri="{BB962C8B-B14F-4D97-AF65-F5344CB8AC3E}">
        <p14:creationId xmlns:p14="http://schemas.microsoft.com/office/powerpoint/2010/main" val="2328673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Infrastructure as Code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Treat like any other code base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Placeholder 6" descr="Figure_005_AP_001.eps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</p:spTree>
    <p:extLst>
      <p:ext uri="{BB962C8B-B14F-4D97-AF65-F5344CB8AC3E}">
        <p14:creationId xmlns:p14="http://schemas.microsoft.com/office/powerpoint/2010/main" val="525916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Infrastructure as Code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Reconstruct business from code repository, data backup, and compute resources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Placeholder 6" descr="Figure_005_AP_001.eps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</p:spTree>
    <p:extLst>
      <p:ext uri="{BB962C8B-B14F-4D97-AF65-F5344CB8AC3E}">
        <p14:creationId xmlns:p14="http://schemas.microsoft.com/office/powerpoint/2010/main" val="3426254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Infrastructure as Code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Programmatically provision and configure components</a:t>
            </a:r>
          </a:p>
          <a:p>
            <a:r>
              <a:rPr lang="en-US" dirty="0" smtClean="0"/>
              <a:t>Treat like any other code base</a:t>
            </a:r>
          </a:p>
          <a:p>
            <a:r>
              <a:rPr lang="en-US" dirty="0" smtClean="0"/>
              <a:t>Reconstruct business from code repository, data backup, and compute resources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Placeholder 6" descr="Figure_005_AP_001.eps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</p:spTree>
    <p:extLst>
      <p:ext uri="{BB962C8B-B14F-4D97-AF65-F5344CB8AC3E}">
        <p14:creationId xmlns:p14="http://schemas.microsoft.com/office/powerpoint/2010/main" val="3426254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Policy-based 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You capture the policy for your infrastructure in code</a:t>
            </a:r>
          </a:p>
          <a:p>
            <a:r>
              <a:rPr lang="en-US" dirty="0" smtClean="0"/>
              <a:t>Chef ensures each node in your infrastructure complies with the policy</a:t>
            </a:r>
          </a:p>
        </p:txBody>
      </p:sp>
    </p:spTree>
    <p:extLst>
      <p:ext uri="{BB962C8B-B14F-4D97-AF65-F5344CB8AC3E}">
        <p14:creationId xmlns:p14="http://schemas.microsoft.com/office/powerpoint/2010/main" val="4169241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Introductions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838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Policy-based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Chef provides a domain-specific language (DSL) that allows you to specify policy for your infrastructure</a:t>
            </a:r>
          </a:p>
          <a:p>
            <a:r>
              <a:rPr lang="en-US" dirty="0" smtClean="0"/>
              <a:t>Policy describes the desired state</a:t>
            </a:r>
          </a:p>
          <a:p>
            <a:r>
              <a:rPr lang="en-US" dirty="0" smtClean="0"/>
              <a:t>Policies </a:t>
            </a:r>
            <a:r>
              <a:rPr lang="en-US" dirty="0"/>
              <a:t>can be statically or dynamically defined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8902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Fundamental building blocks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8661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Piece of the system and its desired state</a:t>
            </a:r>
          </a:p>
          <a:p>
            <a:pPr lvl="1"/>
            <a:r>
              <a:rPr lang="en-US" dirty="0" smtClean="0"/>
              <a:t>Package that should be installed</a:t>
            </a:r>
          </a:p>
          <a:p>
            <a:pPr lvl="1"/>
            <a:r>
              <a:rPr lang="en-US" dirty="0" smtClean="0"/>
              <a:t>Service that should be running</a:t>
            </a:r>
          </a:p>
          <a:p>
            <a:pPr lvl="1"/>
            <a:r>
              <a:rPr lang="en-US" dirty="0" smtClean="0"/>
              <a:t>File that should be generated</a:t>
            </a:r>
          </a:p>
          <a:p>
            <a:pPr lvl="1"/>
            <a:r>
              <a:rPr lang="en-US" dirty="0" err="1" smtClean="0"/>
              <a:t>Cron</a:t>
            </a:r>
            <a:r>
              <a:rPr lang="en-US" dirty="0" smtClean="0"/>
              <a:t> job that should be configured</a:t>
            </a:r>
          </a:p>
          <a:p>
            <a:pPr lvl="1"/>
            <a:r>
              <a:rPr lang="en-US" dirty="0" smtClean="0"/>
              <a:t>User that should be managed</a:t>
            </a:r>
          </a:p>
          <a:p>
            <a:pPr lvl="1"/>
            <a:r>
              <a:rPr lang="en-US" dirty="0" smtClean="0"/>
              <a:t>And more</a:t>
            </a:r>
          </a:p>
          <a:p>
            <a:r>
              <a:rPr lang="en-US" dirty="0" err="1"/>
              <a:t>docs.getchef.com</a:t>
            </a:r>
            <a:r>
              <a:rPr lang="en-US" dirty="0"/>
              <a:t>/chef/</a:t>
            </a:r>
            <a:r>
              <a:rPr lang="en-US" dirty="0" err="1"/>
              <a:t>resources.html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0167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 1 – Install a text editor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 smtClean="0"/>
              <a:t>Problem</a:t>
            </a:r>
            <a:r>
              <a:rPr lang="en-US" dirty="0" smtClean="0"/>
              <a:t>:  Our workstation does not have $EDITOR installed</a:t>
            </a:r>
          </a:p>
          <a:p>
            <a:r>
              <a:rPr lang="en-US" b="1" dirty="0" smtClean="0"/>
              <a:t>Success Criteria</a:t>
            </a:r>
            <a:r>
              <a:rPr lang="en-US" dirty="0" smtClean="0"/>
              <a:t>:  You can edit files with $EDITOR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$EDITOR is your favorite command line text editor:  vim, </a:t>
            </a:r>
            <a:r>
              <a:rPr lang="en-US" dirty="0" err="1" smtClean="0"/>
              <a:t>emacs</a:t>
            </a:r>
            <a:r>
              <a:rPr lang="en-US" dirty="0" smtClean="0"/>
              <a:t>, or </a:t>
            </a:r>
            <a:r>
              <a:rPr lang="en-US" dirty="0" err="1" smtClean="0"/>
              <a:t>nano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9223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up with the card?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bit.ly</a:t>
            </a:r>
            <a:r>
              <a:rPr lang="en-US" dirty="0"/>
              <a:t>/</a:t>
            </a:r>
            <a:r>
              <a:rPr lang="en-US" dirty="0" smtClean="0"/>
              <a:t>1msreNZ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Login:  chef</a:t>
            </a:r>
          </a:p>
          <a:p>
            <a:r>
              <a:rPr lang="en-US" dirty="0"/>
              <a:t>Password:  </a:t>
            </a:r>
            <a:r>
              <a:rPr lang="en-US" dirty="0" err="1"/>
              <a:t>sxypnerg</a:t>
            </a:r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571939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The authenticity of host '54.165.227.226 (54.165.227.226)' can't be established.</a:t>
            </a:r>
          </a:p>
          <a:p>
            <a:r>
              <a:rPr lang="en-US" dirty="0"/>
              <a:t>RSA key fingerprint is c1:ec:ab:66:fb:22:4a:8f:c2:c5:9b:26:77:f3:dd:b3.</a:t>
            </a:r>
          </a:p>
          <a:p>
            <a:r>
              <a:rPr lang="en-US" dirty="0"/>
              <a:t>Are you sure you want to continue connecting (yes/no)? yes</a:t>
            </a:r>
          </a:p>
          <a:p>
            <a:r>
              <a:rPr lang="en-US" dirty="0"/>
              <a:t>Warning: Permanently added '54.165.227.226' (RSA) to the list of known hosts.</a:t>
            </a:r>
          </a:p>
          <a:p>
            <a:r>
              <a:rPr lang="en-US" dirty="0"/>
              <a:t>chef@54.165.227.226's password: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Login to your lab machine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 smtClean="0"/>
              <a:t>ssh</a:t>
            </a:r>
            <a:r>
              <a:rPr lang="en-US" dirty="0"/>
              <a:t> chef@54.164.75.30</a:t>
            </a:r>
          </a:p>
        </p:txBody>
      </p:sp>
    </p:spTree>
    <p:extLst>
      <p:ext uri="{BB962C8B-B14F-4D97-AF65-F5344CB8AC3E}">
        <p14:creationId xmlns:p14="http://schemas.microsoft.com/office/powerpoint/2010/main" val="3071423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Welcome to your workstation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 smtClean="0"/>
              <a:t>ChefDK</a:t>
            </a:r>
            <a:r>
              <a:rPr lang="en-US" dirty="0" smtClean="0"/>
              <a:t> version 0.2.2 is installed</a:t>
            </a:r>
          </a:p>
          <a:p>
            <a:pPr lvl="1"/>
            <a:r>
              <a:rPr lang="en-US" dirty="0" smtClean="0">
                <a:latin typeface="Courier New"/>
                <a:cs typeface="Courier New"/>
              </a:rPr>
              <a:t>chef --version</a:t>
            </a:r>
          </a:p>
          <a:p>
            <a:r>
              <a:rPr lang="en-US" dirty="0" smtClean="0"/>
              <a:t>Chef user has </a:t>
            </a:r>
            <a:r>
              <a:rPr lang="en-US" dirty="0" err="1" smtClean="0"/>
              <a:t>passwordless</a:t>
            </a:r>
            <a:r>
              <a:rPr lang="en-US" dirty="0" smtClean="0"/>
              <a:t> </a:t>
            </a:r>
            <a:r>
              <a:rPr lang="en-US" dirty="0" err="1" smtClean="0"/>
              <a:t>sudo</a:t>
            </a:r>
            <a:r>
              <a:rPr lang="en-US" dirty="0" smtClean="0"/>
              <a:t> access</a:t>
            </a: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sudo</a:t>
            </a:r>
            <a:r>
              <a:rPr lang="en-US" dirty="0" smtClean="0">
                <a:latin typeface="Courier New"/>
                <a:cs typeface="Courier New"/>
              </a:rPr>
              <a:t> cat /</a:t>
            </a:r>
            <a:r>
              <a:rPr lang="en-US" dirty="0" err="1" smtClean="0">
                <a:latin typeface="Courier New"/>
                <a:cs typeface="Courier New"/>
              </a:rPr>
              <a:t>etc</a:t>
            </a:r>
            <a:r>
              <a:rPr lang="en-US" dirty="0" smtClean="0">
                <a:latin typeface="Courier New"/>
                <a:cs typeface="Courier New"/>
              </a:rPr>
              <a:t>/shadow</a:t>
            </a:r>
            <a:endParaRPr lang="en-US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60690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/</a:t>
            </a:r>
            <a:r>
              <a:rPr lang="en-US" dirty="0" err="1"/>
              <a:t>usr</a:t>
            </a:r>
            <a:r>
              <a:rPr lang="en-US" dirty="0"/>
              <a:t>/bin/which: no </a:t>
            </a:r>
            <a:r>
              <a:rPr lang="en-US" dirty="0" smtClean="0"/>
              <a:t>vim in </a:t>
            </a:r>
            <a:r>
              <a:rPr lang="en-US" dirty="0"/>
              <a:t>(/opt/</a:t>
            </a:r>
            <a:r>
              <a:rPr lang="en-US" dirty="0" err="1"/>
              <a:t>chefdk</a:t>
            </a:r>
            <a:r>
              <a:rPr lang="en-US" dirty="0"/>
              <a:t>/bin:/home/chef/.</a:t>
            </a:r>
            <a:r>
              <a:rPr lang="en-US" dirty="0" err="1"/>
              <a:t>chefdk</a:t>
            </a:r>
            <a:r>
              <a:rPr lang="en-US" dirty="0"/>
              <a:t>/gem/ruby/2.1.0/bin:/opt/</a:t>
            </a:r>
            <a:r>
              <a:rPr lang="en-US" dirty="0" err="1"/>
              <a:t>chefdk</a:t>
            </a:r>
            <a:r>
              <a:rPr lang="en-US" dirty="0"/>
              <a:t>/embedded/bin:/</a:t>
            </a:r>
            <a:r>
              <a:rPr lang="en-US" dirty="0" err="1"/>
              <a:t>usr</a:t>
            </a:r>
            <a:r>
              <a:rPr lang="en-US" dirty="0"/>
              <a:t>/local/bin:/bin:/</a:t>
            </a:r>
            <a:r>
              <a:rPr lang="en-US" dirty="0" err="1"/>
              <a:t>usr</a:t>
            </a:r>
            <a:r>
              <a:rPr lang="en-US" dirty="0"/>
              <a:t>/bin:/</a:t>
            </a:r>
            <a:r>
              <a:rPr lang="en-US" dirty="0" err="1"/>
              <a:t>usr</a:t>
            </a:r>
            <a:r>
              <a:rPr lang="en-US" dirty="0"/>
              <a:t>/local/</a:t>
            </a:r>
            <a:r>
              <a:rPr lang="en-US" dirty="0" err="1"/>
              <a:t>sbin</a:t>
            </a:r>
            <a:r>
              <a:rPr lang="en-US" dirty="0"/>
              <a:t>:/</a:t>
            </a:r>
            <a:r>
              <a:rPr lang="en-US" dirty="0" err="1"/>
              <a:t>usr</a:t>
            </a:r>
            <a:r>
              <a:rPr lang="en-US" dirty="0"/>
              <a:t>/</a:t>
            </a:r>
            <a:r>
              <a:rPr lang="en-US" dirty="0" err="1"/>
              <a:t>sbin</a:t>
            </a:r>
            <a:r>
              <a:rPr lang="en-US" dirty="0"/>
              <a:t>:/</a:t>
            </a:r>
            <a:r>
              <a:rPr lang="en-US" dirty="0" err="1"/>
              <a:t>sbin</a:t>
            </a:r>
            <a:r>
              <a:rPr lang="en-US" dirty="0"/>
              <a:t>:/home/chef/bin)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 $EDITOR installed?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which vim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5797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chef-apply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chef-apply is an executable program that allows you to work with resources</a:t>
            </a:r>
          </a:p>
          <a:p>
            <a:r>
              <a:rPr lang="en-US" dirty="0" smtClean="0"/>
              <a:t>Is included as part of the </a:t>
            </a:r>
            <a:r>
              <a:rPr lang="en-US" dirty="0" err="1" smtClean="0"/>
              <a:t>ChefDK</a:t>
            </a:r>
            <a:endParaRPr lang="en-US" dirty="0" smtClean="0"/>
          </a:p>
          <a:p>
            <a:r>
              <a:rPr lang="en-US" dirty="0" smtClean="0"/>
              <a:t>A great way to explore resources</a:t>
            </a:r>
          </a:p>
          <a:p>
            <a:r>
              <a:rPr lang="en-US" dirty="0" smtClean="0"/>
              <a:t>NOT how you’ll eventually use Chef in production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1996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Usage: chef-apply [RECIPE_FILE] [-e RECIPE_TEXT] [-s]</a:t>
            </a:r>
          </a:p>
          <a:p>
            <a:r>
              <a:rPr lang="en-US" dirty="0"/>
              <a:t>        --[no-]color                 Use colored output, defaults to enabled</a:t>
            </a:r>
          </a:p>
          <a:p>
            <a:r>
              <a:rPr lang="en-US" dirty="0"/>
              <a:t>    -e, --execute RECIPE_TEXT        Execute resources supplied in a string</a:t>
            </a:r>
          </a:p>
          <a:p>
            <a:r>
              <a:rPr lang="en-US" dirty="0"/>
              <a:t>    -l, --</a:t>
            </a:r>
            <a:r>
              <a:rPr lang="en-US" dirty="0" err="1"/>
              <a:t>log_level</a:t>
            </a:r>
            <a:r>
              <a:rPr lang="en-US" dirty="0"/>
              <a:t> LEVEL            Set the log level (debug, info, warn, error, fatal)</a:t>
            </a:r>
          </a:p>
          <a:p>
            <a:r>
              <a:rPr lang="en-US" dirty="0"/>
              <a:t>    -s, --</a:t>
            </a:r>
            <a:r>
              <a:rPr lang="en-US" dirty="0" err="1"/>
              <a:t>stdin</a:t>
            </a:r>
            <a:r>
              <a:rPr lang="en-US" dirty="0"/>
              <a:t>                      Execute resources read from STDIN</a:t>
            </a:r>
          </a:p>
          <a:p>
            <a:r>
              <a:rPr lang="en-US" dirty="0"/>
              <a:t>    -v, --version                    Show chef version</a:t>
            </a:r>
          </a:p>
          <a:p>
            <a:r>
              <a:rPr lang="en-US" dirty="0"/>
              <a:t>    -W, --why-run                    Enable </a:t>
            </a:r>
            <a:r>
              <a:rPr lang="en-US" dirty="0" err="1"/>
              <a:t>whyrun</a:t>
            </a:r>
            <a:r>
              <a:rPr lang="en-US" dirty="0"/>
              <a:t> mode</a:t>
            </a:r>
          </a:p>
          <a:p>
            <a:r>
              <a:rPr lang="en-US" dirty="0"/>
              <a:t>    -h, --help                       Show this message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does chef-apply do?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chef-apply --help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6700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Instructor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Nathen Harvey</a:t>
            </a:r>
          </a:p>
          <a:p>
            <a:r>
              <a:rPr lang="en-US" dirty="0" smtClean="0"/>
              <a:t>Community Director, Chef</a:t>
            </a:r>
          </a:p>
          <a:p>
            <a:r>
              <a:rPr lang="en-US" dirty="0" smtClean="0"/>
              <a:t>Co-host of the Food Fight Show</a:t>
            </a:r>
          </a:p>
          <a:p>
            <a:r>
              <a:rPr lang="en-US" dirty="0" smtClean="0"/>
              <a:t>Co-organizer of </a:t>
            </a:r>
            <a:r>
              <a:rPr lang="en-US" dirty="0" err="1" smtClean="0"/>
              <a:t>DevOpsDC</a:t>
            </a:r>
            <a:endParaRPr lang="en-US" dirty="0" smtClean="0"/>
          </a:p>
          <a:p>
            <a:r>
              <a:rPr lang="en-US" dirty="0" smtClean="0"/>
              <a:t>5</a:t>
            </a:r>
            <a:r>
              <a:rPr lang="en-US" baseline="30000" dirty="0" smtClean="0"/>
              <a:t>th</a:t>
            </a:r>
            <a:r>
              <a:rPr lang="en-US" dirty="0" smtClean="0"/>
              <a:t> year at Surge</a:t>
            </a:r>
            <a:endParaRPr lang="en-US" dirty="0"/>
          </a:p>
        </p:txBody>
      </p:sp>
      <p:pic>
        <p:nvPicPr>
          <p:cNvPr id="6" name="Picture 5" descr="nathen_bw_r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03895" y="541421"/>
            <a:ext cx="2435726" cy="2435726"/>
          </a:xfrm>
          <a:prstGeom prst="rect">
            <a:avLst/>
          </a:prstGeom>
        </p:spPr>
      </p:pic>
      <p:pic>
        <p:nvPicPr>
          <p:cNvPr id="7" name="Picture 6" descr="foodfight_heade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90525" y="4568754"/>
            <a:ext cx="2449763" cy="1259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959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2300" dirty="0"/>
              <a:t>Recipe: (chef-apply cookbook)::(chef-apply recipe)</a:t>
            </a:r>
          </a:p>
          <a:p>
            <a:r>
              <a:rPr lang="en-US" sz="2300" dirty="0"/>
              <a:t>  * package[vim] action install</a:t>
            </a:r>
          </a:p>
          <a:p>
            <a:r>
              <a:rPr lang="en-US" sz="2300" dirty="0"/>
              <a:t>    - install version 7.2.411-1.8.el6 of package vim-enhanced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 vim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 smtClean="0"/>
              <a:t>sudo</a:t>
            </a:r>
            <a:r>
              <a:rPr lang="en-US" dirty="0" smtClean="0"/>
              <a:t> chef-apply -e "package 'vim'"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9721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Recipe: (chef-apply cookbook)::(chef-apply recipe)</a:t>
            </a:r>
          </a:p>
          <a:p>
            <a:r>
              <a:rPr lang="en-US" sz="2800" dirty="0"/>
              <a:t>  * package[</a:t>
            </a:r>
            <a:r>
              <a:rPr lang="en-US" sz="2800" dirty="0" err="1"/>
              <a:t>emacs</a:t>
            </a:r>
            <a:r>
              <a:rPr lang="en-US" sz="2800" dirty="0"/>
              <a:t>] action install</a:t>
            </a:r>
          </a:p>
          <a:p>
            <a:r>
              <a:rPr lang="en-US" sz="2800" dirty="0"/>
              <a:t>    - install version 23.1-25.el6 of package </a:t>
            </a:r>
            <a:r>
              <a:rPr lang="en-US" sz="2800" dirty="0" err="1"/>
              <a:t>emacs</a:t>
            </a:r>
            <a:endParaRPr lang="en-US" sz="28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 </a:t>
            </a:r>
            <a:r>
              <a:rPr lang="en-US" dirty="0" err="1" smtClean="0"/>
              <a:t>emacs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/>
              <a:t>sudo</a:t>
            </a:r>
            <a:r>
              <a:rPr lang="en-US" dirty="0"/>
              <a:t> chef-apply -e "package '</a:t>
            </a:r>
            <a:r>
              <a:rPr lang="en-US" dirty="0" err="1" smtClean="0"/>
              <a:t>emacs</a:t>
            </a:r>
            <a:r>
              <a:rPr lang="en-US" dirty="0" smtClean="0"/>
              <a:t>'</a:t>
            </a:r>
            <a:r>
              <a:rPr lang="en-US" dirty="0"/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3689721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2900" dirty="0"/>
              <a:t>Recipe: (chef-apply cookbook)::(chef-apply recipe)</a:t>
            </a:r>
          </a:p>
          <a:p>
            <a:r>
              <a:rPr lang="en-US" sz="2900" dirty="0"/>
              <a:t>  * package[</a:t>
            </a:r>
            <a:r>
              <a:rPr lang="en-US" sz="2900" dirty="0" err="1"/>
              <a:t>nano</a:t>
            </a:r>
            <a:r>
              <a:rPr lang="en-US" sz="2900" dirty="0"/>
              <a:t>] action install</a:t>
            </a:r>
          </a:p>
          <a:p>
            <a:r>
              <a:rPr lang="en-US" sz="2900" dirty="0"/>
              <a:t>    - install version 2.0.9-7.el6 of package </a:t>
            </a:r>
            <a:r>
              <a:rPr lang="en-US" sz="2900" dirty="0" err="1"/>
              <a:t>nano</a:t>
            </a:r>
            <a:endParaRPr lang="en-US" sz="29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 </a:t>
            </a:r>
            <a:r>
              <a:rPr lang="en-US" dirty="0" err="1" smtClean="0"/>
              <a:t>nano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/>
              <a:t>sudo</a:t>
            </a:r>
            <a:r>
              <a:rPr lang="en-US" dirty="0"/>
              <a:t> chef-apply -e "package </a:t>
            </a:r>
            <a:r>
              <a:rPr lang="en-US" dirty="0" smtClean="0"/>
              <a:t>'</a:t>
            </a:r>
            <a:r>
              <a:rPr lang="en-US" dirty="0" err="1" smtClean="0"/>
              <a:t>nano</a:t>
            </a:r>
            <a:r>
              <a:rPr lang="en-US" dirty="0" smtClean="0"/>
              <a:t>'</a:t>
            </a:r>
            <a:r>
              <a:rPr lang="en-US" dirty="0"/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1463141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Describe the desired state</a:t>
            </a:r>
          </a:p>
          <a:p>
            <a:r>
              <a:rPr lang="en-US" dirty="0" smtClean="0"/>
              <a:t>Do not need to tell Chef how to get there</a:t>
            </a:r>
          </a:p>
          <a:p>
            <a:endParaRPr lang="en-US" dirty="0"/>
          </a:p>
          <a:p>
            <a:r>
              <a:rPr lang="en-US" dirty="0" smtClean="0"/>
              <a:t>What happens if you re-run the chef-apply command?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7908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Recipe: (chef-apply cookbook)::(chef-apply recipe)</a:t>
            </a:r>
          </a:p>
          <a:p>
            <a:r>
              <a:rPr lang="en-US" sz="3200" dirty="0"/>
              <a:t>  * package[vim] action install (up to date)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 $EDITOR again with chef-apply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/>
              <a:t>sudo</a:t>
            </a:r>
            <a:r>
              <a:rPr lang="en-US" dirty="0"/>
              <a:t> chef-apply -e "package 'vim'"</a:t>
            </a:r>
          </a:p>
        </p:txBody>
      </p:sp>
    </p:spTree>
    <p:extLst>
      <p:ext uri="{BB962C8B-B14F-4D97-AF65-F5344CB8AC3E}">
        <p14:creationId xmlns:p14="http://schemas.microsoft.com/office/powerpoint/2010/main" val="611725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 – Test and Repair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Resources follow a test and repair model</a:t>
            </a:r>
          </a:p>
          <a:p>
            <a:endParaRPr lang="en-US" dirty="0" smtClean="0"/>
          </a:p>
          <a:p>
            <a:r>
              <a:rPr lang="en-US" dirty="0" smtClean="0"/>
              <a:t>Resource currently in the desired state? (test)</a:t>
            </a:r>
          </a:p>
          <a:p>
            <a:pPr lvl="1"/>
            <a:r>
              <a:rPr lang="en-US" dirty="0" smtClean="0"/>
              <a:t>Yes – Do nothing</a:t>
            </a:r>
          </a:p>
          <a:p>
            <a:pPr lvl="1"/>
            <a:r>
              <a:rPr lang="en-US" dirty="0" smtClean="0"/>
              <a:t>No – Bring the resource into the desired state (repair)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206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Recipes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Collection of resources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518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 2 – Serve our homepage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 smtClean="0"/>
              <a:t>Problem</a:t>
            </a:r>
            <a:r>
              <a:rPr lang="en-US" dirty="0" smtClean="0"/>
              <a:t>:  We need a web server configured to serve up our home page</a:t>
            </a:r>
          </a:p>
          <a:p>
            <a:r>
              <a:rPr lang="en-US" b="1" dirty="0" smtClean="0"/>
              <a:t>Success Criteria</a:t>
            </a:r>
            <a:r>
              <a:rPr lang="en-US" dirty="0" smtClean="0"/>
              <a:t>:  We see our home page in a web browser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96752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our desired state?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 see our home page in a web browser</a:t>
            </a:r>
          </a:p>
        </p:txBody>
      </p:sp>
    </p:spTree>
    <p:extLst>
      <p:ext uri="{BB962C8B-B14F-4D97-AF65-F5344CB8AC3E}">
        <p14:creationId xmlns:p14="http://schemas.microsoft.com/office/powerpoint/2010/main" val="143646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required to meet this state?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What resources will we need?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5498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 Assistants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Mark Harrison</a:t>
            </a:r>
          </a:p>
          <a:p>
            <a:r>
              <a:rPr lang="en-US" dirty="0" smtClean="0"/>
              <a:t>Peter Burkholder</a:t>
            </a:r>
          </a:p>
          <a:p>
            <a:r>
              <a:rPr lang="en-US" dirty="0" smtClean="0"/>
              <a:t>Karloff Rosario</a:t>
            </a:r>
          </a:p>
          <a:p>
            <a:r>
              <a:rPr lang="en-US" dirty="0" smtClean="0"/>
              <a:t>YOU </a:t>
            </a:r>
            <a:r>
              <a:rPr lang="en-US" dirty="0" smtClean="0">
                <a:sym typeface="Wingdings"/>
              </a:rPr>
              <a:t>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0529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Recipe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Collection of resources</a:t>
            </a:r>
          </a:p>
          <a:p>
            <a:r>
              <a:rPr lang="en-US" dirty="0" smtClean="0"/>
              <a:t>Recipes can:</a:t>
            </a:r>
          </a:p>
          <a:p>
            <a:pPr lvl="1"/>
            <a:r>
              <a:rPr lang="en-US" dirty="0" smtClean="0"/>
              <a:t>Install and configure software components</a:t>
            </a:r>
          </a:p>
          <a:p>
            <a:pPr lvl="1"/>
            <a:r>
              <a:rPr lang="en-US" dirty="0" smtClean="0"/>
              <a:t>Manage files</a:t>
            </a:r>
          </a:p>
          <a:p>
            <a:pPr lvl="1"/>
            <a:r>
              <a:rPr lang="en-US" dirty="0" smtClean="0"/>
              <a:t>Deploy applications</a:t>
            </a:r>
          </a:p>
          <a:p>
            <a:pPr lvl="1"/>
            <a:r>
              <a:rPr lang="en-US" dirty="0" smtClean="0"/>
              <a:t>Execute other recipes</a:t>
            </a:r>
          </a:p>
          <a:p>
            <a:pPr lvl="1"/>
            <a:r>
              <a:rPr lang="en-US" dirty="0" smtClean="0"/>
              <a:t>And more…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3490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</a:t>
            </a:r>
            <a:r>
              <a:rPr lang="en-US" dirty="0" err="1" smtClean="0"/>
              <a:t>learnchef</a:t>
            </a:r>
            <a:r>
              <a:rPr lang="en-US" dirty="0" smtClean="0"/>
              <a:t>/lab2 directory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 smtClean="0"/>
              <a:t>mkdir</a:t>
            </a:r>
            <a:r>
              <a:rPr lang="en-US" dirty="0" smtClean="0"/>
              <a:t> –p </a:t>
            </a:r>
            <a:r>
              <a:rPr lang="en-US" dirty="0" smtClean="0"/>
              <a:t>~/</a:t>
            </a:r>
            <a:r>
              <a:rPr lang="en-US" dirty="0" err="1" smtClean="0"/>
              <a:t>learnchef</a:t>
            </a:r>
            <a:r>
              <a:rPr lang="en-US" dirty="0" smtClean="0"/>
              <a:t>/lab2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0748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Move to the </a:t>
            </a:r>
            <a:r>
              <a:rPr lang="en-US" dirty="0" err="1" smtClean="0"/>
              <a:t>learnchef</a:t>
            </a:r>
            <a:r>
              <a:rPr lang="en-US" dirty="0" smtClean="0"/>
              <a:t>/lab2 directory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cd </a:t>
            </a:r>
            <a:r>
              <a:rPr lang="en-US" dirty="0" smtClean="0"/>
              <a:t>~/</a:t>
            </a:r>
            <a:r>
              <a:rPr lang="en-US" dirty="0" err="1" smtClean="0"/>
              <a:t>learnchef</a:t>
            </a:r>
            <a:r>
              <a:rPr lang="en-US" dirty="0" smtClean="0"/>
              <a:t>/lab2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5645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curl: (7) couldn't connect to host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 there a web server?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curl http://</a:t>
            </a:r>
            <a:r>
              <a:rPr lang="en-US" dirty="0" err="1"/>
              <a:t>localhost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1325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Write a recipe for apache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package </a:t>
            </a:r>
            <a:r>
              <a:rPr lang="en-US" dirty="0">
                <a:solidFill>
                  <a:srgbClr val="4E9A06"/>
                </a:solidFill>
              </a:rPr>
              <a:t>"</a:t>
            </a:r>
            <a:r>
              <a:rPr lang="en-US" dirty="0" err="1">
                <a:solidFill>
                  <a:srgbClr val="4E9A06"/>
                </a:solidFill>
              </a:rPr>
              <a:t>httpd</a:t>
            </a:r>
            <a:r>
              <a:rPr lang="en-US" dirty="0">
                <a:solidFill>
                  <a:srgbClr val="4E9A06"/>
                </a:solidFill>
              </a:rPr>
              <a:t>"</a:t>
            </a:r>
          </a:p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~/</a:t>
            </a:r>
            <a:r>
              <a:rPr lang="en-US" dirty="0" err="1" smtClean="0"/>
              <a:t>learnchef</a:t>
            </a:r>
            <a:r>
              <a:rPr lang="en-US" dirty="0" smtClean="0"/>
              <a:t>/lab2/</a:t>
            </a:r>
            <a:r>
              <a:rPr lang="en-US" dirty="0" err="1" smtClean="0"/>
              <a:t>apache.rb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5482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Recipe: (chef-apply cookbook)::(chef-apply recipe)</a:t>
            </a:r>
          </a:p>
          <a:p>
            <a:r>
              <a:rPr lang="en-US" sz="2400" dirty="0"/>
              <a:t>  * package[</a:t>
            </a:r>
            <a:r>
              <a:rPr lang="en-US" sz="2400" dirty="0" err="1"/>
              <a:t>httpd</a:t>
            </a:r>
            <a:r>
              <a:rPr lang="en-US" sz="2400" dirty="0"/>
              <a:t>] action install</a:t>
            </a:r>
          </a:p>
          <a:p>
            <a:r>
              <a:rPr lang="en-US" sz="2400" dirty="0"/>
              <a:t>    - install version 2.2.15-31.el6.centos of package </a:t>
            </a:r>
            <a:r>
              <a:rPr lang="en-US" sz="2400" dirty="0" err="1"/>
              <a:t>httpd</a:t>
            </a:r>
            <a:endParaRPr lang="en-US" sz="2400" dirty="0"/>
          </a:p>
          <a:p>
            <a:endParaRPr lang="en-US" sz="2400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Apply the apache recipe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/>
              <a:t>sudo</a:t>
            </a:r>
            <a:r>
              <a:rPr lang="en-US" dirty="0"/>
              <a:t> chef-apply </a:t>
            </a:r>
            <a:r>
              <a:rPr lang="en-US" dirty="0" err="1"/>
              <a:t>apache.rb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3494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chef-apply a recipe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Now we are using chef-apply on a recipe, or a collection of resources</a:t>
            </a:r>
          </a:p>
          <a:p>
            <a:endParaRPr lang="en-US" dirty="0"/>
          </a:p>
          <a:p>
            <a:r>
              <a:rPr lang="en-US" dirty="0" smtClean="0"/>
              <a:t>Success?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992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curl: (7) couldn't connect to host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 it working?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curl http://</a:t>
            </a:r>
            <a:r>
              <a:rPr lang="en-US" dirty="0" err="1"/>
              <a:t>localhost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2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Write a recipe for apache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package </a:t>
            </a:r>
            <a:r>
              <a:rPr lang="en-US" dirty="0">
                <a:solidFill>
                  <a:srgbClr val="4E9A06"/>
                </a:solidFill>
              </a:rPr>
              <a:t>"</a:t>
            </a:r>
            <a:r>
              <a:rPr lang="en-US" dirty="0" err="1">
                <a:solidFill>
                  <a:srgbClr val="4E9A06"/>
                </a:solidFill>
              </a:rPr>
              <a:t>httpd</a:t>
            </a:r>
            <a:r>
              <a:rPr lang="en-US" dirty="0">
                <a:solidFill>
                  <a:srgbClr val="4E9A06"/>
                </a:solidFill>
              </a:rPr>
              <a:t>"</a:t>
            </a:r>
          </a:p>
          <a:p>
            <a:endParaRPr lang="en-US" dirty="0"/>
          </a:p>
          <a:p>
            <a:r>
              <a:rPr lang="en-US" dirty="0">
                <a:solidFill>
                  <a:srgbClr val="000000"/>
                </a:solidFill>
              </a:rPr>
              <a:t>service </a:t>
            </a:r>
            <a:r>
              <a:rPr lang="en-US" dirty="0">
                <a:solidFill>
                  <a:srgbClr val="4E9A06"/>
                </a:solidFill>
              </a:rPr>
              <a:t>"</a:t>
            </a:r>
            <a:r>
              <a:rPr lang="en-US" dirty="0" err="1">
                <a:solidFill>
                  <a:srgbClr val="4E9A06"/>
                </a:solidFill>
              </a:rPr>
              <a:t>httpd</a:t>
            </a:r>
            <a:r>
              <a:rPr lang="en-US" dirty="0">
                <a:solidFill>
                  <a:srgbClr val="4E9A06"/>
                </a:solidFill>
              </a:rPr>
              <a:t>"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~/</a:t>
            </a:r>
            <a:r>
              <a:rPr lang="en-US" dirty="0" err="1" smtClean="0"/>
              <a:t>learnchef</a:t>
            </a:r>
            <a:r>
              <a:rPr lang="en-US" dirty="0" smtClean="0"/>
              <a:t>/lab2/</a:t>
            </a:r>
            <a:r>
              <a:rPr lang="en-US" dirty="0" err="1" smtClean="0"/>
              <a:t>apache.rb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6357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Recipe: (chef-apply cookbook)::(chef-apply recipe)</a:t>
            </a:r>
          </a:p>
          <a:p>
            <a:r>
              <a:rPr lang="en-US" sz="2400" dirty="0"/>
              <a:t>  * package[</a:t>
            </a:r>
            <a:r>
              <a:rPr lang="en-US" sz="2400" dirty="0" err="1"/>
              <a:t>httpd</a:t>
            </a:r>
            <a:r>
              <a:rPr lang="en-US" sz="2400" dirty="0"/>
              <a:t>] action install (up to date)</a:t>
            </a:r>
          </a:p>
          <a:p>
            <a:r>
              <a:rPr lang="en-US" sz="2400" dirty="0"/>
              <a:t>  * service[</a:t>
            </a:r>
            <a:r>
              <a:rPr lang="en-US" sz="2400" dirty="0" err="1"/>
              <a:t>httpd</a:t>
            </a:r>
            <a:r>
              <a:rPr lang="en-US" sz="2400" dirty="0"/>
              <a:t>] action nothing (up to date)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Apply the apache recipe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/>
              <a:t>sudo</a:t>
            </a:r>
            <a:r>
              <a:rPr lang="en-US" dirty="0"/>
              <a:t> chef-apply </a:t>
            </a:r>
            <a:r>
              <a:rPr lang="en-US" dirty="0" err="1"/>
              <a:t>apache.rb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4060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Hello!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System Administrator?</a:t>
            </a:r>
          </a:p>
          <a:p>
            <a:r>
              <a:rPr lang="en-US" dirty="0" smtClean="0"/>
              <a:t>Developer?</a:t>
            </a:r>
          </a:p>
          <a:p>
            <a:r>
              <a:rPr lang="en-US" dirty="0" err="1" smtClean="0"/>
              <a:t>DevOp</a:t>
            </a:r>
            <a:r>
              <a:rPr lang="en-US" dirty="0" smtClean="0"/>
              <a:t>?</a:t>
            </a:r>
          </a:p>
          <a:p>
            <a:r>
              <a:rPr lang="en-US" dirty="0" smtClean="0"/>
              <a:t>Business Person?</a:t>
            </a:r>
          </a:p>
          <a:p>
            <a:r>
              <a:rPr lang="en-US" dirty="0" smtClean="0"/>
              <a:t>Manager?</a:t>
            </a:r>
          </a:p>
        </p:txBody>
      </p:sp>
    </p:spTree>
    <p:extLst>
      <p:ext uri="{BB962C8B-B14F-4D97-AF65-F5344CB8AC3E}">
        <p14:creationId xmlns:p14="http://schemas.microsoft.com/office/powerpoint/2010/main" val="3897437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curl: (7) couldn't connect to host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 it working?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curl http://</a:t>
            </a:r>
            <a:r>
              <a:rPr lang="en-US" dirty="0" err="1"/>
              <a:t>localhost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0997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Recipe: (chef-apply cookbook)::(chef-apply recipe)</a:t>
            </a:r>
          </a:p>
          <a:p>
            <a:r>
              <a:rPr lang="en-US" sz="2400" dirty="0"/>
              <a:t>  * package[</a:t>
            </a:r>
            <a:r>
              <a:rPr lang="en-US" sz="2400" dirty="0" err="1"/>
              <a:t>httpd</a:t>
            </a:r>
            <a:r>
              <a:rPr lang="en-US" sz="2400" dirty="0"/>
              <a:t>] action install (up to date)</a:t>
            </a:r>
          </a:p>
          <a:p>
            <a:r>
              <a:rPr lang="en-US" sz="2400" dirty="0"/>
              <a:t>  * service[</a:t>
            </a:r>
            <a:r>
              <a:rPr lang="en-US" sz="2400" dirty="0" err="1"/>
              <a:t>httpd</a:t>
            </a:r>
            <a:r>
              <a:rPr lang="en-US" sz="2400" dirty="0"/>
              <a:t>] action nothing (up to date)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Apply the apache recipe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/>
              <a:t>sudo</a:t>
            </a:r>
            <a:r>
              <a:rPr lang="en-US" dirty="0"/>
              <a:t> chef-apply </a:t>
            </a:r>
            <a:r>
              <a:rPr lang="en-US" dirty="0" err="1"/>
              <a:t>apache.rb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0922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Recipe: (chef-apply cookbook)::(chef-apply recipe)</a:t>
            </a:r>
          </a:p>
          <a:p>
            <a:r>
              <a:rPr lang="en-US" sz="2400" dirty="0"/>
              <a:t>  * package[</a:t>
            </a:r>
            <a:r>
              <a:rPr lang="en-US" sz="2400" dirty="0" err="1"/>
              <a:t>httpd</a:t>
            </a:r>
            <a:r>
              <a:rPr lang="en-US" sz="2400" dirty="0"/>
              <a:t>] action install (up to date)</a:t>
            </a:r>
          </a:p>
          <a:p>
            <a:r>
              <a:rPr lang="en-US" sz="2400" dirty="0"/>
              <a:t>  * service[</a:t>
            </a:r>
            <a:r>
              <a:rPr lang="en-US" sz="2400" dirty="0" err="1"/>
              <a:t>httpd</a:t>
            </a:r>
            <a:r>
              <a:rPr lang="en-US" sz="2400" dirty="0"/>
              <a:t>] action nothing (up to date)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Apply the apache recipe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/>
              <a:t>sudo</a:t>
            </a:r>
            <a:r>
              <a:rPr lang="en-US" dirty="0"/>
              <a:t> chef-apply </a:t>
            </a:r>
            <a:r>
              <a:rPr lang="en-US" dirty="0" err="1"/>
              <a:t>apache.rb</a:t>
            </a:r>
            <a:endParaRPr lang="en-US" dirty="0"/>
          </a:p>
        </p:txBody>
      </p:sp>
      <p:sp>
        <p:nvSpPr>
          <p:cNvPr id="2" name="Frame 1"/>
          <p:cNvSpPr/>
          <p:nvPr/>
        </p:nvSpPr>
        <p:spPr bwMode="auto">
          <a:xfrm>
            <a:off x="3857625" y="2921000"/>
            <a:ext cx="5334000" cy="508000"/>
          </a:xfrm>
          <a:prstGeom prst="fram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624462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service resource</a:t>
            </a:r>
            <a:endParaRPr lang="en-US" dirty="0"/>
          </a:p>
        </p:txBody>
      </p:sp>
      <p:pic>
        <p:nvPicPr>
          <p:cNvPr id="8" name="Picture Placeholder 7" descr="service — Chef Docs.jpg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1795" r="-11795"/>
          <a:stretch>
            <a:fillRect/>
          </a:stretch>
        </p:blipFill>
        <p:spPr/>
      </p:pic>
      <p:sp>
        <p:nvSpPr>
          <p:cNvPr id="6" name="Text Placeholder 5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77500" lnSpcReduction="20000"/>
          </a:bodyPr>
          <a:lstStyle/>
          <a:p>
            <a:endParaRPr lang="en-US" dirty="0" smtClean="0"/>
          </a:p>
          <a:p>
            <a:r>
              <a:rPr lang="en-US" dirty="0" smtClean="0"/>
              <a:t>http</a:t>
            </a:r>
            <a:r>
              <a:rPr lang="en-US" dirty="0"/>
              <a:t>://</a:t>
            </a:r>
            <a:r>
              <a:rPr lang="en-US" dirty="0" err="1"/>
              <a:t>docs.getchef.com</a:t>
            </a:r>
            <a:r>
              <a:rPr lang="en-US" dirty="0"/>
              <a:t>/</a:t>
            </a:r>
            <a:r>
              <a:rPr lang="en-US" dirty="0" err="1"/>
              <a:t>resource_service.html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5748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Type (package, service, etc.)</a:t>
            </a:r>
          </a:p>
          <a:p>
            <a:r>
              <a:rPr lang="en-US" dirty="0" smtClean="0"/>
              <a:t>Name (“</a:t>
            </a:r>
            <a:r>
              <a:rPr lang="en-US" dirty="0" err="1" smtClean="0"/>
              <a:t>httpd</a:t>
            </a:r>
            <a:r>
              <a:rPr lang="en-US" dirty="0" smtClean="0"/>
              <a:t>”, “vim”, etc.)</a:t>
            </a:r>
          </a:p>
          <a:p>
            <a:r>
              <a:rPr lang="en-US" dirty="0" smtClean="0"/>
              <a:t>Actions</a:t>
            </a:r>
          </a:p>
          <a:p>
            <a:pPr lvl="1"/>
            <a:r>
              <a:rPr lang="en-US" dirty="0" smtClean="0"/>
              <a:t>A description of the desired state of the resource</a:t>
            </a:r>
          </a:p>
          <a:p>
            <a:pPr lvl="1"/>
            <a:r>
              <a:rPr lang="en-US" dirty="0" smtClean="0"/>
              <a:t>Defined as part of the resource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Will the action always be executed?</a:t>
            </a:r>
          </a:p>
        </p:txBody>
      </p:sp>
    </p:spTree>
    <p:extLst>
      <p:ext uri="{BB962C8B-B14F-4D97-AF65-F5344CB8AC3E}">
        <p14:creationId xmlns:p14="http://schemas.microsoft.com/office/powerpoint/2010/main" val="1815555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did the package resource work?</a:t>
            </a:r>
            <a:endParaRPr lang="en-US" dirty="0"/>
          </a:p>
        </p:txBody>
      </p:sp>
      <p:pic>
        <p:nvPicPr>
          <p:cNvPr id="6" name="Picture Placeholder 5" descr="package — Chef Docs.jpg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2127" b="-12127"/>
          <a:stretch>
            <a:fillRect/>
          </a:stretch>
        </p:blipFill>
        <p:spPr/>
      </p:pic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docs.getchef.com</a:t>
            </a:r>
            <a:r>
              <a:rPr lang="en-US" dirty="0"/>
              <a:t>/</a:t>
            </a:r>
            <a:r>
              <a:rPr lang="en-US" dirty="0" err="1"/>
              <a:t>resource_package.html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3981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did the package resource work?</a:t>
            </a:r>
            <a:endParaRPr lang="en-US" dirty="0"/>
          </a:p>
        </p:txBody>
      </p:sp>
      <p:pic>
        <p:nvPicPr>
          <p:cNvPr id="6" name="Picture Placeholder 5" descr="package — Chef Docs.jpg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2127" b="-12127"/>
          <a:stretch>
            <a:fillRect/>
          </a:stretch>
        </p:blipFill>
        <p:spPr>
          <a:xfrm>
            <a:off x="457200" y="1127125"/>
            <a:ext cx="11201400" cy="5257800"/>
          </a:xfrm>
        </p:spPr>
      </p:pic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docs.getchef.com</a:t>
            </a:r>
            <a:r>
              <a:rPr lang="en-US" dirty="0"/>
              <a:t>/</a:t>
            </a:r>
            <a:r>
              <a:rPr lang="en-US" dirty="0" err="1"/>
              <a:t>resource_package.html</a:t>
            </a:r>
            <a:endParaRPr lang="en-US" dirty="0"/>
          </a:p>
        </p:txBody>
      </p:sp>
      <p:sp>
        <p:nvSpPr>
          <p:cNvPr id="3" name="Frame 2"/>
          <p:cNvSpPr/>
          <p:nvPr/>
        </p:nvSpPr>
        <p:spPr bwMode="auto">
          <a:xfrm>
            <a:off x="3302000" y="3016250"/>
            <a:ext cx="809625" cy="301625"/>
          </a:xfrm>
          <a:prstGeom prst="fram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119870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Write a recipe for apache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package </a:t>
            </a:r>
            <a:r>
              <a:rPr lang="en-US" dirty="0">
                <a:solidFill>
                  <a:srgbClr val="4E9A06"/>
                </a:solidFill>
              </a:rPr>
              <a:t>"</a:t>
            </a:r>
            <a:r>
              <a:rPr lang="en-US" dirty="0" err="1">
                <a:solidFill>
                  <a:srgbClr val="4E9A06"/>
                </a:solidFill>
              </a:rPr>
              <a:t>httpd</a:t>
            </a:r>
            <a:r>
              <a:rPr lang="en-US" dirty="0">
                <a:solidFill>
                  <a:srgbClr val="4E9A06"/>
                </a:solidFill>
              </a:rPr>
              <a:t>"</a:t>
            </a:r>
          </a:p>
          <a:p>
            <a:endParaRPr lang="en-US" dirty="0"/>
          </a:p>
          <a:p>
            <a:r>
              <a:rPr lang="en-US" dirty="0">
                <a:solidFill>
                  <a:srgbClr val="000000"/>
                </a:solidFill>
              </a:rPr>
              <a:t>service </a:t>
            </a:r>
            <a:r>
              <a:rPr lang="en-US" dirty="0">
                <a:solidFill>
                  <a:srgbClr val="4E9A06"/>
                </a:solidFill>
              </a:rPr>
              <a:t>"</a:t>
            </a:r>
            <a:r>
              <a:rPr lang="en-US" dirty="0" err="1">
                <a:solidFill>
                  <a:srgbClr val="4E9A06"/>
                </a:solidFill>
              </a:rPr>
              <a:t>httpd</a:t>
            </a:r>
            <a:r>
              <a:rPr lang="en-US" dirty="0">
                <a:solidFill>
                  <a:srgbClr val="4E9A06"/>
                </a:solidFill>
              </a:rPr>
              <a:t>" </a:t>
            </a:r>
            <a:r>
              <a:rPr lang="en-US" b="1" dirty="0">
                <a:solidFill>
                  <a:srgbClr val="204A87"/>
                </a:solidFill>
              </a:rPr>
              <a:t>do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action </a:t>
            </a:r>
            <a:r>
              <a:rPr lang="en-US" dirty="0">
                <a:solidFill>
                  <a:srgbClr val="4E9A06"/>
                </a:solidFill>
              </a:rPr>
              <a:t>:start</a:t>
            </a:r>
          </a:p>
          <a:p>
            <a:r>
              <a:rPr lang="en-US" b="1" dirty="0">
                <a:solidFill>
                  <a:srgbClr val="204A87"/>
                </a:solidFill>
              </a:rPr>
              <a:t>end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~/</a:t>
            </a:r>
            <a:r>
              <a:rPr lang="en-US" dirty="0" err="1" smtClean="0"/>
              <a:t>learnchef</a:t>
            </a:r>
            <a:r>
              <a:rPr lang="en-US" dirty="0" smtClean="0"/>
              <a:t>/</a:t>
            </a:r>
            <a:r>
              <a:rPr lang="en-US" dirty="0" err="1" smtClean="0"/>
              <a:t>apache.rb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0606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Recipe: (chef-apply cookbook)::(chef-apply recipe)</a:t>
            </a:r>
          </a:p>
          <a:p>
            <a:r>
              <a:rPr lang="en-US" sz="2400" dirty="0"/>
              <a:t>  * package[</a:t>
            </a:r>
            <a:r>
              <a:rPr lang="en-US" sz="2400" dirty="0" err="1"/>
              <a:t>httpd</a:t>
            </a:r>
            <a:r>
              <a:rPr lang="en-US" sz="2400" dirty="0"/>
              <a:t>] action install (up to date)</a:t>
            </a:r>
          </a:p>
          <a:p>
            <a:r>
              <a:rPr lang="en-US" sz="2400" dirty="0"/>
              <a:t>  * service[</a:t>
            </a:r>
            <a:r>
              <a:rPr lang="en-US" sz="2400" dirty="0" err="1"/>
              <a:t>httpd</a:t>
            </a:r>
            <a:r>
              <a:rPr lang="en-US" sz="2400" dirty="0"/>
              <a:t>] action start</a:t>
            </a:r>
          </a:p>
          <a:p>
            <a:r>
              <a:rPr lang="en-US" sz="2400" dirty="0"/>
              <a:t>    - start service service[</a:t>
            </a:r>
            <a:r>
              <a:rPr lang="en-US" sz="2400" dirty="0" err="1"/>
              <a:t>httpd</a:t>
            </a:r>
            <a:r>
              <a:rPr lang="en-US" sz="2400" dirty="0"/>
              <a:t>]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Apply the apache recipe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/>
              <a:t>sudo</a:t>
            </a:r>
            <a:r>
              <a:rPr lang="en-US" dirty="0"/>
              <a:t> chef-apply </a:t>
            </a:r>
            <a:r>
              <a:rPr lang="en-US" dirty="0" err="1"/>
              <a:t>apache.rb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1656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en-US" dirty="0"/>
              <a:t> &lt;title&gt;Apache HTTP Server Test Page powered by </a:t>
            </a:r>
            <a:r>
              <a:rPr lang="en-US" dirty="0" err="1"/>
              <a:t>CentOS</a:t>
            </a:r>
            <a:r>
              <a:rPr lang="en-US" dirty="0"/>
              <a:t>&lt;/title&gt;</a:t>
            </a:r>
          </a:p>
          <a:p>
            <a:r>
              <a:rPr lang="en-US" dirty="0"/>
              <a:t>                &lt;meta http-</a:t>
            </a:r>
            <a:r>
              <a:rPr lang="en-US" dirty="0" err="1"/>
              <a:t>equiv</a:t>
            </a:r>
            <a:r>
              <a:rPr lang="en-US" dirty="0"/>
              <a:t>="Content-Type" content="text/html; charset=UTF-8" /&gt;</a:t>
            </a:r>
          </a:p>
          <a:p>
            <a:r>
              <a:rPr lang="en-US" dirty="0"/>
              <a:t>                &lt;style type="text/</a:t>
            </a:r>
            <a:r>
              <a:rPr lang="en-US" dirty="0" err="1"/>
              <a:t>css</a:t>
            </a:r>
            <a:r>
              <a:rPr lang="en-US" dirty="0"/>
              <a:t>"&gt;</a:t>
            </a:r>
          </a:p>
          <a:p>
            <a:r>
              <a:rPr lang="en-US" dirty="0"/>
              <a:t>                        body {</a:t>
            </a:r>
          </a:p>
          <a:p>
            <a:r>
              <a:rPr lang="en-US" dirty="0"/>
              <a:t>                                background-color: #</a:t>
            </a:r>
            <a:r>
              <a:rPr lang="en-US" dirty="0" err="1"/>
              <a:t>fff</a:t>
            </a:r>
            <a:r>
              <a:rPr lang="en-US" dirty="0"/>
              <a:t>;</a:t>
            </a:r>
          </a:p>
          <a:p>
            <a:r>
              <a:rPr lang="en-US" dirty="0"/>
              <a:t>                                color: #000;</a:t>
            </a:r>
          </a:p>
          <a:p>
            <a:r>
              <a:rPr lang="en-US" dirty="0"/>
              <a:t>                                font-size: 0.9em;</a:t>
            </a:r>
          </a:p>
          <a:p>
            <a:r>
              <a:rPr lang="en-US" dirty="0"/>
              <a:t>                                font-family: sans-</a:t>
            </a:r>
            <a:r>
              <a:rPr lang="en-US" dirty="0" err="1"/>
              <a:t>serif,helvetica</a:t>
            </a:r>
            <a:r>
              <a:rPr lang="en-US" dirty="0"/>
              <a:t>;</a:t>
            </a:r>
          </a:p>
          <a:p>
            <a:r>
              <a:rPr lang="en-US" dirty="0"/>
              <a:t>                                margin: 0;</a:t>
            </a:r>
          </a:p>
          <a:p>
            <a:r>
              <a:rPr lang="en-US" dirty="0"/>
              <a:t>                                padding: 0;</a:t>
            </a:r>
          </a:p>
          <a:p>
            <a:r>
              <a:rPr lang="en-US" dirty="0"/>
              <a:t>                        }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 it working?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curl http://</a:t>
            </a:r>
            <a:r>
              <a:rPr lang="en-US" dirty="0" err="1"/>
              <a:t>localhost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054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Hello!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Experience with configuration management?</a:t>
            </a:r>
          </a:p>
          <a:p>
            <a:r>
              <a:rPr lang="en-US" dirty="0" smtClean="0"/>
              <a:t>Experience with Chef?</a:t>
            </a:r>
          </a:p>
        </p:txBody>
      </p:sp>
    </p:spTree>
    <p:extLst>
      <p:ext uri="{BB962C8B-B14F-4D97-AF65-F5344CB8AC3E}">
        <p14:creationId xmlns:p14="http://schemas.microsoft.com/office/powerpoint/2010/main" val="1320933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 there yet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The web server is up and running</a:t>
            </a:r>
          </a:p>
          <a:p>
            <a:r>
              <a:rPr lang="en-US" dirty="0" smtClean="0"/>
              <a:t>The default home page is being displayed, not our home page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2940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resource should we use?</a:t>
            </a:r>
            <a:endParaRPr lang="en-US" dirty="0"/>
          </a:p>
        </p:txBody>
      </p:sp>
      <p:pic>
        <p:nvPicPr>
          <p:cNvPr id="6" name="Picture Placeholder 5" descr="All about Chef ... — Chef Docs.jpg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32114" b="-132114"/>
          <a:stretch>
            <a:fillRect/>
          </a:stretch>
        </p:blipFill>
        <p:spPr/>
      </p:pic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docs.getchef.com</a:t>
            </a:r>
            <a:r>
              <a:rPr lang="en-US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2910360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resource should we use?</a:t>
            </a:r>
            <a:endParaRPr lang="en-US" dirty="0"/>
          </a:p>
        </p:txBody>
      </p:sp>
      <p:pic>
        <p:nvPicPr>
          <p:cNvPr id="6" name="Picture Placeholder 5" descr="All about Chef ... — Chef Docs.jpg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32114" b="-132114"/>
          <a:stretch>
            <a:fillRect/>
          </a:stretch>
        </p:blipFill>
        <p:spPr/>
      </p:pic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docs.getchef.com</a:t>
            </a:r>
            <a:r>
              <a:rPr lang="en-US" dirty="0"/>
              <a:t>/</a:t>
            </a:r>
          </a:p>
        </p:txBody>
      </p:sp>
      <p:sp>
        <p:nvSpPr>
          <p:cNvPr id="3" name="Frame 2"/>
          <p:cNvSpPr/>
          <p:nvPr/>
        </p:nvSpPr>
        <p:spPr bwMode="auto">
          <a:xfrm>
            <a:off x="1635125" y="3317875"/>
            <a:ext cx="1333500" cy="317500"/>
          </a:xfrm>
          <a:prstGeom prst="fram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029291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resource should we use?</a:t>
            </a:r>
            <a:endParaRPr lang="en-US" dirty="0"/>
          </a:p>
        </p:txBody>
      </p:sp>
      <p:pic>
        <p:nvPicPr>
          <p:cNvPr id="6" name="Picture Placeholder 5" descr="All about Chef ... — Chef Docs.jpg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32114" b="-132114"/>
          <a:stretch>
            <a:fillRect/>
          </a:stretch>
        </p:blipFill>
        <p:spPr/>
      </p:pic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docs.getchef.com</a:t>
            </a:r>
            <a:r>
              <a:rPr lang="en-US" dirty="0"/>
              <a:t>/</a:t>
            </a:r>
          </a:p>
        </p:txBody>
      </p:sp>
      <p:sp>
        <p:nvSpPr>
          <p:cNvPr id="3" name="Frame 2"/>
          <p:cNvSpPr/>
          <p:nvPr/>
        </p:nvSpPr>
        <p:spPr bwMode="auto">
          <a:xfrm>
            <a:off x="1635125" y="3317875"/>
            <a:ext cx="1333500" cy="317500"/>
          </a:xfrm>
          <a:prstGeom prst="fram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4" name="Frame 3"/>
          <p:cNvSpPr/>
          <p:nvPr/>
        </p:nvSpPr>
        <p:spPr bwMode="auto">
          <a:xfrm>
            <a:off x="11064875" y="3349625"/>
            <a:ext cx="428625" cy="254000"/>
          </a:xfrm>
          <a:prstGeom prst="fram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494225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resource should we use?</a:t>
            </a:r>
            <a:endParaRPr lang="en-US" dirty="0"/>
          </a:p>
        </p:txBody>
      </p:sp>
      <p:pic>
        <p:nvPicPr>
          <p:cNvPr id="6" name="Picture Placeholder 5" descr="All about Chef ... — Chef Docs.jpg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32114" b="-132114"/>
          <a:stretch>
            <a:fillRect/>
          </a:stretch>
        </p:blipFill>
        <p:spPr/>
      </p:pic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docs.getchef.com</a:t>
            </a:r>
            <a:r>
              <a:rPr lang="en-US" dirty="0"/>
              <a:t>/</a:t>
            </a:r>
          </a:p>
        </p:txBody>
      </p:sp>
      <p:sp>
        <p:nvSpPr>
          <p:cNvPr id="3" name="Frame 2"/>
          <p:cNvSpPr/>
          <p:nvPr/>
        </p:nvSpPr>
        <p:spPr bwMode="auto">
          <a:xfrm>
            <a:off x="1635125" y="3317875"/>
            <a:ext cx="1333500" cy="317500"/>
          </a:xfrm>
          <a:prstGeom prst="fram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4" name="Frame 3"/>
          <p:cNvSpPr/>
          <p:nvPr/>
        </p:nvSpPr>
        <p:spPr bwMode="auto">
          <a:xfrm>
            <a:off x="11064875" y="3349625"/>
            <a:ext cx="428625" cy="254000"/>
          </a:xfrm>
          <a:prstGeom prst="fram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8" name="Frame 7"/>
          <p:cNvSpPr/>
          <p:nvPr/>
        </p:nvSpPr>
        <p:spPr bwMode="auto">
          <a:xfrm>
            <a:off x="1984375" y="3873500"/>
            <a:ext cx="1079500" cy="285750"/>
          </a:xfrm>
          <a:prstGeom prst="fram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727974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resource should we use?</a:t>
            </a:r>
            <a:endParaRPr lang="en-US" dirty="0"/>
          </a:p>
        </p:txBody>
      </p:sp>
      <p:pic>
        <p:nvPicPr>
          <p:cNvPr id="6" name="Picture Placeholder 5" descr="All about Chef ... — Chef Docs.jpg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32114" b="-132114"/>
          <a:stretch>
            <a:fillRect/>
          </a:stretch>
        </p:blipFill>
        <p:spPr/>
      </p:pic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docs.getchef.com</a:t>
            </a:r>
            <a:r>
              <a:rPr lang="en-US" dirty="0"/>
              <a:t>/</a:t>
            </a:r>
          </a:p>
        </p:txBody>
      </p:sp>
      <p:sp>
        <p:nvSpPr>
          <p:cNvPr id="3" name="Frame 2"/>
          <p:cNvSpPr/>
          <p:nvPr/>
        </p:nvSpPr>
        <p:spPr bwMode="auto">
          <a:xfrm>
            <a:off x="1635125" y="3317875"/>
            <a:ext cx="1333500" cy="317500"/>
          </a:xfrm>
          <a:prstGeom prst="fram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4" name="Frame 3"/>
          <p:cNvSpPr/>
          <p:nvPr/>
        </p:nvSpPr>
        <p:spPr bwMode="auto">
          <a:xfrm>
            <a:off x="11064875" y="3349625"/>
            <a:ext cx="428625" cy="254000"/>
          </a:xfrm>
          <a:prstGeom prst="fram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Frame 6"/>
          <p:cNvSpPr/>
          <p:nvPr/>
        </p:nvSpPr>
        <p:spPr bwMode="auto">
          <a:xfrm>
            <a:off x="8191500" y="3857625"/>
            <a:ext cx="904875" cy="317500"/>
          </a:xfrm>
          <a:prstGeom prst="fram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8" name="Frame 7"/>
          <p:cNvSpPr/>
          <p:nvPr/>
        </p:nvSpPr>
        <p:spPr bwMode="auto">
          <a:xfrm>
            <a:off x="1984375" y="3873500"/>
            <a:ext cx="1079500" cy="285750"/>
          </a:xfrm>
          <a:prstGeom prst="fram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690732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Resource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Use the file resource to manage files that are present on a node, including setting or updating the contents of those files.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0760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Resource - Actions</a:t>
            </a:r>
            <a:endParaRPr lang="en-US" dirty="0"/>
          </a:p>
        </p:txBody>
      </p:sp>
      <p:pic>
        <p:nvPicPr>
          <p:cNvPr id="6" name="Picture Placeholder 5" descr="file — Chef Docs.jpg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5369" b="-25369"/>
          <a:stretch>
            <a:fillRect/>
          </a:stretch>
        </p:blipFill>
        <p:spPr/>
      </p:pic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docs.getchef.com</a:t>
            </a:r>
            <a:r>
              <a:rPr lang="en-US" dirty="0"/>
              <a:t>/</a:t>
            </a:r>
            <a:r>
              <a:rPr lang="en-US" dirty="0" err="1"/>
              <a:t>resource_file.html#actions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5577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Resource – content attribute</a:t>
            </a:r>
            <a:endParaRPr lang="en-US" dirty="0"/>
          </a:p>
        </p:txBody>
      </p:sp>
      <p:pic>
        <p:nvPicPr>
          <p:cNvPr id="5" name="Picture Placeholder 4" descr="file — Chef Docs-1.jpg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25537" b="-225537"/>
          <a:stretch>
            <a:fillRect/>
          </a:stretch>
        </p:blipFill>
        <p:spPr/>
      </p:pic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docs.getchef.com</a:t>
            </a:r>
            <a:r>
              <a:rPr lang="en-US" dirty="0"/>
              <a:t>/</a:t>
            </a:r>
            <a:r>
              <a:rPr lang="en-US" dirty="0" err="1"/>
              <a:t>resource_file.html#actions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3671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Write a recipe for apache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rgbClr val="000000"/>
                </a:solidFill>
              </a:rPr>
              <a:t>package </a:t>
            </a:r>
            <a:r>
              <a:rPr lang="en-US" dirty="0">
                <a:solidFill>
                  <a:srgbClr val="4E9A06"/>
                </a:solidFill>
              </a:rPr>
              <a:t>"</a:t>
            </a:r>
            <a:r>
              <a:rPr lang="en-US" dirty="0" err="1">
                <a:solidFill>
                  <a:srgbClr val="4E9A06"/>
                </a:solidFill>
              </a:rPr>
              <a:t>httpd</a:t>
            </a:r>
            <a:r>
              <a:rPr lang="en-US" dirty="0">
                <a:solidFill>
                  <a:srgbClr val="4E9A06"/>
                </a:solidFill>
              </a:rPr>
              <a:t>"</a:t>
            </a:r>
          </a:p>
          <a:p>
            <a:endParaRPr lang="en-US" dirty="0"/>
          </a:p>
          <a:p>
            <a:r>
              <a:rPr lang="en-US" dirty="0">
                <a:solidFill>
                  <a:srgbClr val="000000"/>
                </a:solidFill>
              </a:rPr>
              <a:t>service </a:t>
            </a:r>
            <a:r>
              <a:rPr lang="en-US" dirty="0">
                <a:solidFill>
                  <a:srgbClr val="4E9A06"/>
                </a:solidFill>
              </a:rPr>
              <a:t>"</a:t>
            </a:r>
            <a:r>
              <a:rPr lang="en-US" dirty="0" err="1">
                <a:solidFill>
                  <a:srgbClr val="4E9A06"/>
                </a:solidFill>
              </a:rPr>
              <a:t>httpd</a:t>
            </a:r>
            <a:r>
              <a:rPr lang="en-US" dirty="0">
                <a:solidFill>
                  <a:srgbClr val="4E9A06"/>
                </a:solidFill>
              </a:rPr>
              <a:t>" </a:t>
            </a:r>
            <a:r>
              <a:rPr lang="en-US" b="1" dirty="0">
                <a:solidFill>
                  <a:srgbClr val="204A87"/>
                </a:solidFill>
              </a:rPr>
              <a:t>do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action </a:t>
            </a:r>
            <a:r>
              <a:rPr lang="en-US" dirty="0">
                <a:solidFill>
                  <a:srgbClr val="4E9A06"/>
                </a:solidFill>
              </a:rPr>
              <a:t>:start</a:t>
            </a:r>
          </a:p>
          <a:p>
            <a:r>
              <a:rPr lang="en-US" b="1" dirty="0">
                <a:solidFill>
                  <a:srgbClr val="204A87"/>
                </a:solidFill>
              </a:rPr>
              <a:t>end</a:t>
            </a:r>
          </a:p>
          <a:p>
            <a:endParaRPr lang="en-US" dirty="0"/>
          </a:p>
          <a:p>
            <a:r>
              <a:rPr lang="en-US" dirty="0">
                <a:solidFill>
                  <a:srgbClr val="000000"/>
                </a:solidFill>
              </a:rPr>
              <a:t>file </a:t>
            </a:r>
            <a:r>
              <a:rPr lang="en-US" dirty="0">
                <a:solidFill>
                  <a:srgbClr val="4E9A06"/>
                </a:solidFill>
              </a:rPr>
              <a:t>"/</a:t>
            </a:r>
            <a:r>
              <a:rPr lang="en-US" dirty="0" err="1">
                <a:solidFill>
                  <a:srgbClr val="4E9A06"/>
                </a:solidFill>
              </a:rPr>
              <a:t>var</a:t>
            </a:r>
            <a:r>
              <a:rPr lang="en-US" dirty="0">
                <a:solidFill>
                  <a:srgbClr val="4E9A06"/>
                </a:solidFill>
              </a:rPr>
              <a:t>/www/html/</a:t>
            </a:r>
            <a:r>
              <a:rPr lang="en-US" dirty="0" err="1">
                <a:solidFill>
                  <a:srgbClr val="4E9A06"/>
                </a:solidFill>
              </a:rPr>
              <a:t>index.html</a:t>
            </a:r>
            <a:r>
              <a:rPr lang="en-US" dirty="0">
                <a:solidFill>
                  <a:srgbClr val="4E9A06"/>
                </a:solidFill>
              </a:rPr>
              <a:t>" </a:t>
            </a:r>
            <a:r>
              <a:rPr lang="en-US" b="1" dirty="0">
                <a:solidFill>
                  <a:srgbClr val="204A87"/>
                </a:solidFill>
              </a:rPr>
              <a:t>do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content </a:t>
            </a:r>
            <a:r>
              <a:rPr lang="en-US" dirty="0">
                <a:solidFill>
                  <a:srgbClr val="4E9A06"/>
                </a:solidFill>
              </a:rPr>
              <a:t>"&lt;h1&gt;hello world&lt;/h1&gt;\n"</a:t>
            </a:r>
          </a:p>
          <a:p>
            <a:r>
              <a:rPr lang="en-US" b="1" dirty="0">
                <a:solidFill>
                  <a:srgbClr val="204A87"/>
                </a:solidFill>
              </a:rPr>
              <a:t>end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~/</a:t>
            </a:r>
            <a:r>
              <a:rPr lang="en-US" dirty="0" err="1" smtClean="0"/>
              <a:t>learnchef</a:t>
            </a:r>
            <a:r>
              <a:rPr lang="en-US" dirty="0" smtClean="0"/>
              <a:t>/</a:t>
            </a:r>
            <a:r>
              <a:rPr lang="en-US" dirty="0" err="1" smtClean="0"/>
              <a:t>apache.rb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502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Course Objectives &amp;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969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47500" lnSpcReduction="20000"/>
          </a:bodyPr>
          <a:lstStyle/>
          <a:p>
            <a:endParaRPr lang="en-US" dirty="0"/>
          </a:p>
          <a:p>
            <a:r>
              <a:rPr lang="en-US" dirty="0"/>
              <a:t>Recipe: (chef-apply cookbook)::(chef-apply recipe)</a:t>
            </a:r>
          </a:p>
          <a:p>
            <a:r>
              <a:rPr lang="en-US" dirty="0"/>
              <a:t>  * package[</a:t>
            </a:r>
            <a:r>
              <a:rPr lang="en-US" dirty="0" err="1"/>
              <a:t>httpd</a:t>
            </a:r>
            <a:r>
              <a:rPr lang="en-US" dirty="0"/>
              <a:t>] action install (up to date)</a:t>
            </a:r>
          </a:p>
          <a:p>
            <a:r>
              <a:rPr lang="en-US" dirty="0"/>
              <a:t>  * service[</a:t>
            </a:r>
            <a:r>
              <a:rPr lang="en-US" dirty="0" err="1"/>
              <a:t>httpd</a:t>
            </a:r>
            <a:r>
              <a:rPr lang="en-US" dirty="0"/>
              <a:t>] action start (up to date)</a:t>
            </a:r>
          </a:p>
          <a:p>
            <a:r>
              <a:rPr lang="en-US" dirty="0"/>
              <a:t>  * file[/</a:t>
            </a:r>
            <a:r>
              <a:rPr lang="en-US" dirty="0" err="1"/>
              <a:t>var</a:t>
            </a:r>
            <a:r>
              <a:rPr lang="en-US" dirty="0"/>
              <a:t>/www/html/</a:t>
            </a:r>
            <a:r>
              <a:rPr lang="en-US" dirty="0" err="1"/>
              <a:t>index.html</a:t>
            </a:r>
            <a:r>
              <a:rPr lang="en-US" dirty="0"/>
              <a:t>] action create</a:t>
            </a:r>
          </a:p>
          <a:p>
            <a:r>
              <a:rPr lang="en-US" dirty="0"/>
              <a:t>    - update content in file /</a:t>
            </a:r>
            <a:r>
              <a:rPr lang="en-US" dirty="0" err="1"/>
              <a:t>var</a:t>
            </a:r>
            <a:r>
              <a:rPr lang="en-US" dirty="0"/>
              <a:t>/www/html/</a:t>
            </a:r>
            <a:r>
              <a:rPr lang="en-US" dirty="0" err="1"/>
              <a:t>index.html</a:t>
            </a:r>
            <a:r>
              <a:rPr lang="en-US" dirty="0"/>
              <a:t> from 372e08 to 43191a</a:t>
            </a:r>
          </a:p>
          <a:p>
            <a:r>
              <a:rPr lang="en-US" dirty="0"/>
              <a:t>    --- /</a:t>
            </a:r>
            <a:r>
              <a:rPr lang="en-US" dirty="0" err="1"/>
              <a:t>var</a:t>
            </a:r>
            <a:r>
              <a:rPr lang="en-US" dirty="0"/>
              <a:t>/www/html/</a:t>
            </a:r>
            <a:r>
              <a:rPr lang="en-US" dirty="0" err="1"/>
              <a:t>index.html</a:t>
            </a:r>
            <a:r>
              <a:rPr lang="en-US" dirty="0"/>
              <a:t>        2014-09-23 06:05:01.239625369 +0000</a:t>
            </a:r>
          </a:p>
          <a:p>
            <a:r>
              <a:rPr lang="en-US" dirty="0"/>
              <a:t>    +++ /</a:t>
            </a:r>
            <a:r>
              <a:rPr lang="en-US" dirty="0" err="1"/>
              <a:t>tmp</a:t>
            </a:r>
            <a:r>
              <a:rPr lang="en-US" dirty="0"/>
              <a:t>/.index.html20140923-13241-pizl64   2014-09-23 06:06:39.971626393 +0000</a:t>
            </a:r>
          </a:p>
          <a:p>
            <a:r>
              <a:rPr lang="en-US" dirty="0"/>
              <a:t>    @@ -1,2 +1,2 @@</a:t>
            </a:r>
          </a:p>
          <a:p>
            <a:r>
              <a:rPr lang="en-US" dirty="0" smtClean="0"/>
              <a:t>+</a:t>
            </a:r>
            <a:r>
              <a:rPr lang="en-US" dirty="0"/>
              <a:t>&lt;h1&gt;Hello, world!&lt;/h1&gt;</a:t>
            </a:r>
          </a:p>
          <a:p>
            <a:r>
              <a:rPr lang="en-US" dirty="0"/>
              <a:t>    - restore </a:t>
            </a:r>
            <a:r>
              <a:rPr lang="en-US" dirty="0" err="1"/>
              <a:t>selinux</a:t>
            </a:r>
            <a:r>
              <a:rPr lang="en-US" dirty="0"/>
              <a:t> security context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Re-apply the recipe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 smtClean="0"/>
              <a:t>sudo</a:t>
            </a:r>
            <a:r>
              <a:rPr lang="en-US" dirty="0" smtClean="0"/>
              <a:t> chef-apply </a:t>
            </a:r>
            <a:r>
              <a:rPr lang="en-US" dirty="0" err="1" smtClean="0"/>
              <a:t>apache.rb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9963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dirty="0"/>
              <a:t>&lt;h1&gt;hello world&lt;/h1&gt;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 it working?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curl http://</a:t>
            </a:r>
            <a:r>
              <a:rPr lang="en-US" dirty="0" err="1"/>
              <a:t>localhost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4856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Scenario testing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System administrator logs in to the server and changes the file manually.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9703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Change the home page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&lt;h1&gt;Hello, You!&lt;/h1&gt;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/</a:t>
            </a:r>
            <a:r>
              <a:rPr lang="en-US" dirty="0" err="1" smtClean="0"/>
              <a:t>var</a:t>
            </a:r>
            <a:r>
              <a:rPr lang="en-US" dirty="0" smtClean="0"/>
              <a:t>/www/html/</a:t>
            </a:r>
            <a:r>
              <a:rPr lang="en-US" dirty="0" err="1" smtClean="0"/>
              <a:t>index.html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616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it-IT" dirty="0"/>
              <a:t>&lt;h1&gt;Hello, </a:t>
            </a:r>
            <a:r>
              <a:rPr lang="it-IT" dirty="0" err="1"/>
              <a:t>You</a:t>
            </a:r>
            <a:r>
              <a:rPr lang="it-IT" dirty="0"/>
              <a:t>!&lt;/h1&gt;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 it working?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curl http://</a:t>
            </a:r>
            <a:r>
              <a:rPr lang="en-US" dirty="0" err="1"/>
              <a:t>localhost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7430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47500" lnSpcReduction="20000"/>
          </a:bodyPr>
          <a:lstStyle/>
          <a:p>
            <a:endParaRPr lang="en-US" dirty="0"/>
          </a:p>
          <a:p>
            <a:r>
              <a:rPr lang="en-US" dirty="0"/>
              <a:t>Recipe: (chef-apply cookbook)::(chef-apply recipe)</a:t>
            </a:r>
          </a:p>
          <a:p>
            <a:r>
              <a:rPr lang="en-US" dirty="0"/>
              <a:t>  * package[</a:t>
            </a:r>
            <a:r>
              <a:rPr lang="en-US" dirty="0" err="1"/>
              <a:t>httpd</a:t>
            </a:r>
            <a:r>
              <a:rPr lang="en-US" dirty="0"/>
              <a:t>] action install (up to date)</a:t>
            </a:r>
          </a:p>
          <a:p>
            <a:r>
              <a:rPr lang="en-US" dirty="0"/>
              <a:t>  * service[</a:t>
            </a:r>
            <a:r>
              <a:rPr lang="en-US" dirty="0" err="1"/>
              <a:t>httpd</a:t>
            </a:r>
            <a:r>
              <a:rPr lang="en-US" dirty="0"/>
              <a:t>] action start (up to date)</a:t>
            </a:r>
          </a:p>
          <a:p>
            <a:r>
              <a:rPr lang="en-US" dirty="0"/>
              <a:t>  * file[/</a:t>
            </a:r>
            <a:r>
              <a:rPr lang="en-US" dirty="0" err="1"/>
              <a:t>var</a:t>
            </a:r>
            <a:r>
              <a:rPr lang="en-US" dirty="0"/>
              <a:t>/www/html/</a:t>
            </a:r>
            <a:r>
              <a:rPr lang="en-US" dirty="0" err="1"/>
              <a:t>index.html</a:t>
            </a:r>
            <a:r>
              <a:rPr lang="en-US" dirty="0"/>
              <a:t>] action create</a:t>
            </a:r>
          </a:p>
          <a:p>
            <a:r>
              <a:rPr lang="en-US" dirty="0"/>
              <a:t>    - update content in file /</a:t>
            </a:r>
            <a:r>
              <a:rPr lang="en-US" dirty="0" err="1"/>
              <a:t>var</a:t>
            </a:r>
            <a:r>
              <a:rPr lang="en-US" dirty="0"/>
              <a:t>/www/html/</a:t>
            </a:r>
            <a:r>
              <a:rPr lang="en-US" dirty="0" err="1"/>
              <a:t>index.html</a:t>
            </a:r>
            <a:r>
              <a:rPr lang="en-US" dirty="0"/>
              <a:t> from 372e08 to 43191a</a:t>
            </a:r>
          </a:p>
          <a:p>
            <a:r>
              <a:rPr lang="en-US" dirty="0"/>
              <a:t>    --- /</a:t>
            </a:r>
            <a:r>
              <a:rPr lang="en-US" dirty="0" err="1"/>
              <a:t>var</a:t>
            </a:r>
            <a:r>
              <a:rPr lang="en-US" dirty="0"/>
              <a:t>/www/html/</a:t>
            </a:r>
            <a:r>
              <a:rPr lang="en-US" dirty="0" err="1"/>
              <a:t>index.html</a:t>
            </a:r>
            <a:r>
              <a:rPr lang="en-US" dirty="0"/>
              <a:t>        2014-09-23 06:05:01.239625369 +0000</a:t>
            </a:r>
          </a:p>
          <a:p>
            <a:r>
              <a:rPr lang="en-US" dirty="0"/>
              <a:t>    +++ /</a:t>
            </a:r>
            <a:r>
              <a:rPr lang="en-US" dirty="0" err="1"/>
              <a:t>tmp</a:t>
            </a:r>
            <a:r>
              <a:rPr lang="en-US" dirty="0"/>
              <a:t>/.index.html20140923-13241-pizl64   2014-09-23 06:06:39.971626393 +0000</a:t>
            </a:r>
          </a:p>
          <a:p>
            <a:r>
              <a:rPr lang="en-US" dirty="0"/>
              <a:t>    @@ -1,2 +1,2 @@</a:t>
            </a:r>
          </a:p>
          <a:p>
            <a:r>
              <a:rPr lang="en-US" dirty="0"/>
              <a:t>    -&lt;h1&gt;Hello, You!&lt;/h1&gt;</a:t>
            </a:r>
          </a:p>
          <a:p>
            <a:r>
              <a:rPr lang="en-US" dirty="0"/>
              <a:t>    +&lt;h1&gt;Hello, world!&lt;/h1&gt;</a:t>
            </a:r>
          </a:p>
          <a:p>
            <a:r>
              <a:rPr lang="en-US" dirty="0"/>
              <a:t>    - restore </a:t>
            </a:r>
            <a:r>
              <a:rPr lang="en-US" dirty="0" err="1"/>
              <a:t>selinux</a:t>
            </a:r>
            <a:r>
              <a:rPr lang="en-US" dirty="0"/>
              <a:t> security context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Re-apply the recipe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 smtClean="0"/>
              <a:t>sudo</a:t>
            </a:r>
            <a:r>
              <a:rPr lang="en-US" dirty="0" smtClean="0"/>
              <a:t> chef-apply </a:t>
            </a:r>
            <a:r>
              <a:rPr lang="en-US" dirty="0" err="1" smtClean="0"/>
              <a:t>apache.rb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4938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Learning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Do not manually change files that are being managed by Chef</a:t>
            </a:r>
          </a:p>
          <a:p>
            <a:r>
              <a:rPr lang="en-US" dirty="0" smtClean="0"/>
              <a:t>Changes always start in the code repository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0196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Separating data from policy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Storing the home page content directly in the recipe feels wrong</a:t>
            </a:r>
          </a:p>
          <a:p>
            <a:r>
              <a:rPr lang="en-US" dirty="0" smtClean="0"/>
              <a:t>We can manage that content separately using a different resource</a:t>
            </a:r>
          </a:p>
          <a:p>
            <a:pPr lvl="1"/>
            <a:r>
              <a:rPr lang="en-US" dirty="0" err="1" smtClean="0"/>
              <a:t>cookbook_file</a:t>
            </a:r>
            <a:endParaRPr lang="en-US" dirty="0" smtClean="0"/>
          </a:p>
          <a:p>
            <a:pPr lvl="1"/>
            <a:r>
              <a:rPr lang="en-US" dirty="0" err="1"/>
              <a:t>remote_file</a:t>
            </a:r>
            <a:endParaRPr lang="en-US" dirty="0"/>
          </a:p>
          <a:p>
            <a:pPr lvl="1"/>
            <a:r>
              <a:rPr lang="en-US" dirty="0" smtClean="0"/>
              <a:t>template</a:t>
            </a:r>
          </a:p>
        </p:txBody>
      </p:sp>
    </p:spTree>
    <p:extLst>
      <p:ext uri="{BB962C8B-B14F-4D97-AF65-F5344CB8AC3E}">
        <p14:creationId xmlns:p14="http://schemas.microsoft.com/office/powerpoint/2010/main" val="2451651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Template resource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An ERB template that is used to generate files based on the variables and logic contained within the template.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8909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Problem!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chef-apply is not capable of loading templates</a:t>
            </a:r>
          </a:p>
          <a:p>
            <a:r>
              <a:rPr lang="en-US" dirty="0" smtClean="0"/>
              <a:t>Templates do not belong in the recipe file</a:t>
            </a:r>
          </a:p>
          <a:p>
            <a:r>
              <a:rPr lang="en-US" dirty="0" smtClean="0"/>
              <a:t>It’s time to graduate to chef-client and a cookbook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3385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Objectives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After completing this course you will be able to:</a:t>
            </a:r>
          </a:p>
          <a:p>
            <a:pPr lvl="1"/>
            <a:r>
              <a:rPr lang="en-US" dirty="0" smtClean="0"/>
              <a:t>Automate common infrastructure tasks with Chef</a:t>
            </a:r>
          </a:p>
          <a:p>
            <a:pPr lvl="1"/>
            <a:r>
              <a:rPr lang="en-US" dirty="0" smtClean="0"/>
              <a:t>Describe Chef’s various tools</a:t>
            </a:r>
          </a:p>
          <a:p>
            <a:pPr lvl="1"/>
            <a:r>
              <a:rPr lang="en-US" dirty="0" smtClean="0"/>
              <a:t>Apply Chef’s primitives to solve your problems</a:t>
            </a:r>
          </a:p>
          <a:p>
            <a:pPr lvl="1"/>
            <a:r>
              <a:rPr lang="en-US" dirty="0" smtClean="0"/>
              <a:t>Verify your automation code BEFORE it runs in production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870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Cookbooks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Recipes and supporting files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9156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Cookbooks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 cookbook is like a “package” for Chef configuration and policy</a:t>
            </a:r>
          </a:p>
          <a:p>
            <a:r>
              <a:rPr lang="en-US" dirty="0" smtClean="0"/>
              <a:t>Every cookbook will have a name &amp; version</a:t>
            </a:r>
          </a:p>
          <a:p>
            <a:r>
              <a:rPr lang="en-US" dirty="0" smtClean="0"/>
              <a:t>A cookbook can contain</a:t>
            </a:r>
          </a:p>
          <a:p>
            <a:pPr lvl="1"/>
            <a:r>
              <a:rPr lang="en-US" dirty="0" smtClean="0"/>
              <a:t>Recipes</a:t>
            </a:r>
          </a:p>
          <a:p>
            <a:pPr lvl="1"/>
            <a:r>
              <a:rPr lang="en-US" dirty="0" smtClean="0"/>
              <a:t>Files &amp; Templates</a:t>
            </a:r>
          </a:p>
          <a:p>
            <a:pPr lvl="1"/>
            <a:r>
              <a:rPr lang="en-US" dirty="0" smtClean="0"/>
              <a:t>Data attributes</a:t>
            </a:r>
          </a:p>
          <a:p>
            <a:pPr lvl="1"/>
            <a:r>
              <a:rPr lang="en-US" dirty="0" smtClean="0"/>
              <a:t>Libraries</a:t>
            </a:r>
          </a:p>
          <a:p>
            <a:pPr lvl="1"/>
            <a:r>
              <a:rPr lang="en-US" dirty="0" smtClean="0"/>
              <a:t>And more…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5258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Cookbooks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Typically map 1:1 to a piece of software or functionality.</a:t>
            </a:r>
          </a:p>
          <a:p>
            <a:r>
              <a:rPr lang="en-US" dirty="0" smtClean="0"/>
              <a:t>For example</a:t>
            </a:r>
          </a:p>
          <a:p>
            <a:pPr lvl="1"/>
            <a:r>
              <a:rPr lang="en-US" dirty="0" err="1" smtClean="0"/>
              <a:t>mysql</a:t>
            </a:r>
            <a:endParaRPr lang="en-US" dirty="0" smtClean="0"/>
          </a:p>
          <a:p>
            <a:pPr lvl="1"/>
            <a:r>
              <a:rPr lang="en-US" dirty="0" smtClean="0"/>
              <a:t>users</a:t>
            </a:r>
          </a:p>
          <a:p>
            <a:pPr lvl="1"/>
            <a:r>
              <a:rPr lang="en-US" dirty="0" err="1" smtClean="0"/>
              <a:t>sercurity</a:t>
            </a:r>
            <a:endParaRPr lang="en-US" dirty="0" smtClean="0"/>
          </a:p>
          <a:p>
            <a:pPr lvl="1"/>
            <a:r>
              <a:rPr lang="en-US" dirty="0" smtClean="0"/>
              <a:t>apache</a:t>
            </a:r>
          </a:p>
          <a:p>
            <a:pPr lvl="1"/>
            <a:r>
              <a:rPr lang="en-US" dirty="0" err="1" smtClean="0"/>
              <a:t>ntp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530233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Infrastructure as Code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Package code into distributable units</a:t>
            </a:r>
          </a:p>
          <a:p>
            <a:r>
              <a:rPr lang="en-US" dirty="0" smtClean="0"/>
              <a:t>Version the code and the packages</a:t>
            </a:r>
          </a:p>
          <a:p>
            <a:r>
              <a:rPr lang="en-US" dirty="0" smtClean="0"/>
              <a:t>Separate data and policy</a:t>
            </a:r>
          </a:p>
          <a:p>
            <a:pPr lvl="1"/>
            <a:r>
              <a:rPr lang="en-US" dirty="0" smtClean="0"/>
              <a:t>The web server should have a home page</a:t>
            </a:r>
          </a:p>
          <a:p>
            <a:pPr lvl="1"/>
            <a:r>
              <a:rPr lang="en-US" dirty="0" smtClean="0"/>
              <a:t>The home page should have specific content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174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700" dirty="0" smtClean="0"/>
              <a:t>Lab </a:t>
            </a:r>
            <a:r>
              <a:rPr lang="en-US" sz="3700" dirty="0"/>
              <a:t>3</a:t>
            </a:r>
            <a:r>
              <a:rPr lang="en-US" sz="3700" dirty="0" smtClean="0"/>
              <a:t> – Manage the homepage content separately</a:t>
            </a:r>
            <a:endParaRPr lang="en-US" sz="37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 smtClean="0"/>
              <a:t>Problem</a:t>
            </a:r>
            <a:r>
              <a:rPr lang="en-US" dirty="0" smtClean="0"/>
              <a:t>:  Storing the home page content in the recipe is unmanageable</a:t>
            </a:r>
          </a:p>
          <a:p>
            <a:r>
              <a:rPr lang="en-US" b="1" dirty="0" smtClean="0"/>
              <a:t>Success Criteria</a:t>
            </a:r>
            <a:r>
              <a:rPr lang="en-US" dirty="0" smtClean="0"/>
              <a:t>:  The home page is stored in it’s own file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030473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chef-repo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Managing infrastructure as code means storing that code in a version control system</a:t>
            </a:r>
          </a:p>
          <a:p>
            <a:r>
              <a:rPr lang="en-US" dirty="0" smtClean="0"/>
              <a:t>Any version control system will do but…</a:t>
            </a:r>
          </a:p>
          <a:p>
            <a:pPr lvl="1"/>
            <a:r>
              <a:rPr lang="en-US" dirty="0" smtClean="0"/>
              <a:t>Chef community prefers and recommends </a:t>
            </a:r>
            <a:r>
              <a:rPr lang="en-US" dirty="0" err="1" smtClean="0"/>
              <a:t>git</a:t>
            </a:r>
            <a:endParaRPr lang="en-US" dirty="0" smtClean="0"/>
          </a:p>
          <a:p>
            <a:pPr lvl="1"/>
            <a:r>
              <a:rPr lang="en-US" dirty="0" smtClean="0"/>
              <a:t>Many tools support </a:t>
            </a:r>
            <a:r>
              <a:rPr lang="en-US" dirty="0" err="1" smtClean="0"/>
              <a:t>git</a:t>
            </a:r>
            <a:r>
              <a:rPr lang="en-US" dirty="0" smtClean="0"/>
              <a:t> by default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0257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many </a:t>
            </a:r>
            <a:r>
              <a:rPr lang="en-US" dirty="0" err="1" smtClean="0"/>
              <a:t>git</a:t>
            </a:r>
            <a:r>
              <a:rPr lang="en-US" dirty="0" smtClean="0"/>
              <a:t> repos?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Once you have more than one cookbook, you may ask yourself this </a:t>
            </a:r>
            <a:r>
              <a:rPr lang="en-US" dirty="0" smtClean="0"/>
              <a:t>question</a:t>
            </a:r>
            <a:endParaRPr lang="en-US" dirty="0" smtClean="0"/>
          </a:p>
          <a:p>
            <a:r>
              <a:rPr lang="en-US" dirty="0" smtClean="0"/>
              <a:t>The answer is easy:</a:t>
            </a:r>
          </a:p>
        </p:txBody>
      </p:sp>
    </p:spTree>
    <p:extLst>
      <p:ext uri="{BB962C8B-B14F-4D97-AF65-F5344CB8AC3E}">
        <p14:creationId xmlns:p14="http://schemas.microsoft.com/office/powerpoint/2010/main" val="4217889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many </a:t>
            </a:r>
            <a:r>
              <a:rPr lang="en-US" dirty="0" err="1" smtClean="0"/>
              <a:t>git</a:t>
            </a:r>
            <a:r>
              <a:rPr lang="en-US" dirty="0" smtClean="0"/>
              <a:t> repos?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Once you have more than one cookbook, you may ask yourself this questions</a:t>
            </a:r>
          </a:p>
          <a:p>
            <a:r>
              <a:rPr lang="en-US" dirty="0" smtClean="0"/>
              <a:t>The answer is easy:</a:t>
            </a:r>
          </a:p>
          <a:p>
            <a:pPr lvl="1"/>
            <a:r>
              <a:rPr lang="en-US" dirty="0" smtClean="0"/>
              <a:t>It depends!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90958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many </a:t>
            </a:r>
            <a:r>
              <a:rPr lang="en-US" dirty="0" err="1" smtClean="0"/>
              <a:t>git</a:t>
            </a:r>
            <a:r>
              <a:rPr lang="en-US" dirty="0" smtClean="0"/>
              <a:t> repos?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Once you have more than one cookbook, you may ask yourself this questions</a:t>
            </a:r>
          </a:p>
          <a:p>
            <a:r>
              <a:rPr lang="en-US" dirty="0" smtClean="0"/>
              <a:t>The answer is easy:</a:t>
            </a:r>
          </a:p>
          <a:p>
            <a:pPr lvl="1"/>
            <a:r>
              <a:rPr lang="en-US" dirty="0" smtClean="0"/>
              <a:t>It depends!</a:t>
            </a:r>
          </a:p>
          <a:p>
            <a:pPr lvl="1"/>
            <a:endParaRPr lang="en-US" dirty="0"/>
          </a:p>
          <a:p>
            <a:r>
              <a:rPr lang="en-US" dirty="0" smtClean="0"/>
              <a:t>Two options are common:</a:t>
            </a:r>
          </a:p>
          <a:p>
            <a:pPr lvl="1"/>
            <a:r>
              <a:rPr lang="en-US" dirty="0" smtClean="0"/>
              <a:t>Monolithic Repository</a:t>
            </a:r>
          </a:p>
          <a:p>
            <a:pPr lvl="1"/>
            <a:r>
              <a:rPr lang="en-US" dirty="0" smtClean="0"/>
              <a:t>Independent Software Projects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402658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Monolithic Repository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All of your Chef related source code tracked in one source code repository</a:t>
            </a:r>
          </a:p>
          <a:p>
            <a:r>
              <a:rPr lang="en-US" dirty="0" smtClean="0"/>
              <a:t>External dependencies are made with built-in vendor branches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7084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LearnChef-PowerPoint-Template">
  <a:themeElements>
    <a:clrScheme name="Custom 9">
      <a:dk1>
        <a:srgbClr val="3E4346"/>
      </a:dk1>
      <a:lt1>
        <a:srgbClr val="FFFFFF"/>
      </a:lt1>
      <a:dk2>
        <a:srgbClr val="000000"/>
      </a:dk2>
      <a:lt2>
        <a:srgbClr val="FFFFFF"/>
      </a:lt2>
      <a:accent1>
        <a:srgbClr val="F18B21"/>
      </a:accent1>
      <a:accent2>
        <a:srgbClr val="435464"/>
      </a:accent2>
      <a:accent3>
        <a:srgbClr val="7D868C"/>
      </a:accent3>
      <a:accent4>
        <a:srgbClr val="6BB2E2"/>
      </a:accent4>
      <a:accent5>
        <a:srgbClr val="5AB7B2"/>
      </a:accent5>
      <a:accent6>
        <a:srgbClr val="FDB714"/>
      </a:accent6>
      <a:hlink>
        <a:srgbClr val="6BB2E2"/>
      </a:hlink>
      <a:folHlink>
        <a:srgbClr val="FDB714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a:style>
    </a:spDef>
    <a:txDef>
      <a:spPr>
        <a:noFill/>
      </a:spPr>
      <a:bodyPr wrap="none" lIns="0" tIns="0" rIns="0" bIns="0" rtlCol="0">
        <a:spAutoFit/>
      </a:bodyPr>
      <a:lstStyle>
        <a:defPPr>
          <a:defRPr sz="2400" dirty="0" err="1" smtClean="0">
            <a:solidFill>
              <a:schemeClr val="accent3">
                <a:lumMod val="50000"/>
              </a:schemeClr>
            </a:solidFill>
          </a:defRPr>
        </a:defPPr>
      </a:lstStyle>
    </a:txDef>
  </a:objectDefaults>
  <a:extraClrSchemeLst/>
  <a:extLst>
    <a:ext uri="{05A4C25C-085E-4340-85A3-A5531E510DB2}">
      <thm15:themeFamily xmlns="" xmlns:thm15="http://schemas.microsoft.com/office/thememl/2012/main" name="Chef-TemplateComps_v09-16x9-Light.potx" id="{078CEFDB-FA7A-4E36-9964-13EF367585CB}" vid="{8B87B0F3-7308-43D5-8388-E1B49EA0265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2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812F700BE7F874999720E88173FE491" ma:contentTypeVersion="0" ma:contentTypeDescription="Create a new document." ma:contentTypeScope="" ma:versionID="3f79f408e2ca720b7aba6e0e32464d0c">
  <xsd:schema xmlns:xsd="http://www.w3.org/2001/XMLSchema" xmlns:xs="http://www.w3.org/2001/XMLSchema" xmlns:p="http://schemas.microsoft.com/office/2006/metadata/properties" xmlns:ns2="7bb5d761-a2ea-4873-95f7-7a6658fb3ef0" targetNamespace="http://schemas.microsoft.com/office/2006/metadata/properties" ma:root="true" ma:fieldsID="1e062cd38ba31e406bfc4340fbc7f87a" ns2:_="">
    <xsd:import namespace="7bb5d761-a2ea-4873-95f7-7a6658fb3ef0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bb5d761-a2ea-4873-95f7-7a6658fb3ef0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7bb5d761-a2ea-4873-95f7-7a6658fb3ef0">M4CWTKMW727E-592-73</_dlc_DocId>
    <_dlc_DocIdUrl xmlns="7bb5d761-a2ea-4873-95f7-7a6658fb3ef0">
      <Url>https://kms.vci.local/marketing/team/_layouts/DocIdRedir.aspx?ID=M4CWTKMW727E-592-73</Url>
      <Description>M4CWTKMW727E-592-73</Description>
    </_dlc_DocIdUrl>
  </documentManagement>
</p:properties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13EBC30-FE27-4C6A-B723-23FC2188F7DC}">
  <ds:schemaRefs>
    <ds:schemaRef ds:uri="http://schemas.microsoft.com/sharepoint/events"/>
  </ds:schemaRefs>
</ds:datastoreItem>
</file>

<file path=customXml/itemProps2.xml><?xml version="1.0" encoding="utf-8"?>
<ds:datastoreItem xmlns:ds="http://schemas.openxmlformats.org/officeDocument/2006/customXml" ds:itemID="{164479E5-0B02-49AC-B79E-EC1D6164DDD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bb5d761-a2ea-4873-95f7-7a6658fb3ef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921749B-AEB7-461B-845F-603CABD25259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7bb5d761-a2ea-4873-95f7-7a6658fb3ef0"/>
    <ds:schemaRef ds:uri="http://www.w3.org/XML/1998/namespace"/>
    <ds:schemaRef ds:uri="http://purl.org/dc/dcmitype/"/>
  </ds:schemaRefs>
</ds:datastoreItem>
</file>

<file path=customXml/itemProps4.xml><?xml version="1.0" encoding="utf-8"?>
<ds:datastoreItem xmlns:ds="http://schemas.openxmlformats.org/officeDocument/2006/customXml" ds:itemID="{5CDEB364-43EC-4510-9881-539C2A3FCE9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7424</TotalTime>
  <Words>11764</Words>
  <Application>Microsoft Macintosh PowerPoint</Application>
  <PresentationFormat>Custom</PresentationFormat>
  <Paragraphs>1684</Paragraphs>
  <Slides>247</Slides>
  <Notes>26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247</vt:i4>
      </vt:variant>
    </vt:vector>
  </HeadingPairs>
  <TitlesOfParts>
    <vt:vector size="248" baseType="lpstr">
      <vt:lpstr>LearnChef-PowerPoint-Template</vt:lpstr>
      <vt:lpstr>Introduction to Chef</vt:lpstr>
      <vt:lpstr>Prerequisites</vt:lpstr>
      <vt:lpstr>Introductions</vt:lpstr>
      <vt:lpstr>Instructor</vt:lpstr>
      <vt:lpstr>Lab Assistants</vt:lpstr>
      <vt:lpstr>Hello!</vt:lpstr>
      <vt:lpstr>Hello!</vt:lpstr>
      <vt:lpstr>Course Objectives &amp; Style</vt:lpstr>
      <vt:lpstr>Course Objectives</vt:lpstr>
      <vt:lpstr>Learning Chef</vt:lpstr>
      <vt:lpstr>Chef is a Language</vt:lpstr>
      <vt:lpstr>Training is a discussion</vt:lpstr>
      <vt:lpstr>Just an Introduction</vt:lpstr>
      <vt:lpstr>Class Logistics</vt:lpstr>
      <vt:lpstr>Class Logistics</vt:lpstr>
      <vt:lpstr>Agenda</vt:lpstr>
      <vt:lpstr>Agenda</vt:lpstr>
      <vt:lpstr>Breaks!</vt:lpstr>
      <vt:lpstr>Prerequisites</vt:lpstr>
      <vt:lpstr>Slides, Code, Questions, etc.</vt:lpstr>
      <vt:lpstr>Overview of Chef</vt:lpstr>
      <vt:lpstr>Benefits of Automation</vt:lpstr>
      <vt:lpstr>Dimensions of Scale</vt:lpstr>
      <vt:lpstr>Automation Platform</vt:lpstr>
      <vt:lpstr>Infrastructure as Code</vt:lpstr>
      <vt:lpstr>Infrastructure as Code</vt:lpstr>
      <vt:lpstr>Infrastructure as Code</vt:lpstr>
      <vt:lpstr>Infrastructure as Code</vt:lpstr>
      <vt:lpstr>Policy-based </vt:lpstr>
      <vt:lpstr>Policy-based</vt:lpstr>
      <vt:lpstr>Resources</vt:lpstr>
      <vt:lpstr>Resources</vt:lpstr>
      <vt:lpstr>Lab 1 – Install a text editor</vt:lpstr>
      <vt:lpstr>What’s up with the card?</vt:lpstr>
      <vt:lpstr>Login to your lab machine</vt:lpstr>
      <vt:lpstr>Welcome to your workstation</vt:lpstr>
      <vt:lpstr>Is $EDITOR installed?</vt:lpstr>
      <vt:lpstr>chef-apply</vt:lpstr>
      <vt:lpstr>What does chef-apply do?</vt:lpstr>
      <vt:lpstr>Install vim</vt:lpstr>
      <vt:lpstr>Install emacs</vt:lpstr>
      <vt:lpstr>Install nano</vt:lpstr>
      <vt:lpstr>Resources</vt:lpstr>
      <vt:lpstr>Install $EDITOR again with chef-apply</vt:lpstr>
      <vt:lpstr>Resources – Test and Repair</vt:lpstr>
      <vt:lpstr>Recipes</vt:lpstr>
      <vt:lpstr>Lab 2 – Serve our homepage</vt:lpstr>
      <vt:lpstr>What is our desired state?</vt:lpstr>
      <vt:lpstr>What is required to meet this state?</vt:lpstr>
      <vt:lpstr>Recipe</vt:lpstr>
      <vt:lpstr>Create learnchef/lab2 directory</vt:lpstr>
      <vt:lpstr>Move to the learnchef/lab2 directory</vt:lpstr>
      <vt:lpstr>Is there a web server?</vt:lpstr>
      <vt:lpstr>Write a recipe for apache</vt:lpstr>
      <vt:lpstr>Apply the apache recipe</vt:lpstr>
      <vt:lpstr>chef-apply a recipe</vt:lpstr>
      <vt:lpstr>Is it working?</vt:lpstr>
      <vt:lpstr>Write a recipe for apache</vt:lpstr>
      <vt:lpstr>Apply the apache recipe</vt:lpstr>
      <vt:lpstr>Is it working?</vt:lpstr>
      <vt:lpstr>Apply the apache recipe</vt:lpstr>
      <vt:lpstr>Apply the apache recipe</vt:lpstr>
      <vt:lpstr>The service resource</vt:lpstr>
      <vt:lpstr>Resources</vt:lpstr>
      <vt:lpstr>Why did the package resource work?</vt:lpstr>
      <vt:lpstr>Why did the package resource work?</vt:lpstr>
      <vt:lpstr>Write a recipe for apache</vt:lpstr>
      <vt:lpstr>Apply the apache recipe</vt:lpstr>
      <vt:lpstr>Is it working?</vt:lpstr>
      <vt:lpstr>Not there yet</vt:lpstr>
      <vt:lpstr>What resource should we use?</vt:lpstr>
      <vt:lpstr>What resource should we use?</vt:lpstr>
      <vt:lpstr>What resource should we use?</vt:lpstr>
      <vt:lpstr>What resource should we use?</vt:lpstr>
      <vt:lpstr>What resource should we use?</vt:lpstr>
      <vt:lpstr>File Resource</vt:lpstr>
      <vt:lpstr>File Resource - Actions</vt:lpstr>
      <vt:lpstr>File Resource – content attribute</vt:lpstr>
      <vt:lpstr>Write a recipe for apache</vt:lpstr>
      <vt:lpstr>Re-apply the recipe</vt:lpstr>
      <vt:lpstr>Is it working?</vt:lpstr>
      <vt:lpstr>Scenario testing</vt:lpstr>
      <vt:lpstr>Change the home page</vt:lpstr>
      <vt:lpstr>Is it working?</vt:lpstr>
      <vt:lpstr>Re-apply the recipe</vt:lpstr>
      <vt:lpstr>Key Learning</vt:lpstr>
      <vt:lpstr>Separating data from policy</vt:lpstr>
      <vt:lpstr>Template resource</vt:lpstr>
      <vt:lpstr>Problem!</vt:lpstr>
      <vt:lpstr>Cookbooks</vt:lpstr>
      <vt:lpstr>Cookbooks</vt:lpstr>
      <vt:lpstr>Cookbooks</vt:lpstr>
      <vt:lpstr>Infrastructure as Code</vt:lpstr>
      <vt:lpstr>Lab 3 – Manage the homepage content separately</vt:lpstr>
      <vt:lpstr>chef-repo</vt:lpstr>
      <vt:lpstr>How many git repos?</vt:lpstr>
      <vt:lpstr>How many git repos?</vt:lpstr>
      <vt:lpstr>How many git repos?</vt:lpstr>
      <vt:lpstr>Monolithic Repository</vt:lpstr>
      <vt:lpstr>Independent Software Projects</vt:lpstr>
      <vt:lpstr>chef</vt:lpstr>
      <vt:lpstr>Lab 3 – Manage the homepage content separately</vt:lpstr>
      <vt:lpstr>Lab 3 – Manage the homepage content separately</vt:lpstr>
      <vt:lpstr>What can chef generate?</vt:lpstr>
      <vt:lpstr>How do we generate a repo?</vt:lpstr>
      <vt:lpstr>A few questions…</vt:lpstr>
      <vt:lpstr>Create a directory</vt:lpstr>
      <vt:lpstr>Install git</vt:lpstr>
      <vt:lpstr>Install git</vt:lpstr>
      <vt:lpstr>Install git</vt:lpstr>
      <vt:lpstr>Install git</vt:lpstr>
      <vt:lpstr>Lab 3 – Manage the homepage content separately</vt:lpstr>
      <vt:lpstr>Go home!</vt:lpstr>
      <vt:lpstr>Create a chef-repo</vt:lpstr>
      <vt:lpstr>Commit this chef-repo to git</vt:lpstr>
      <vt:lpstr>PowerPoint Presentation</vt:lpstr>
      <vt:lpstr>Commit this chef-repo to git</vt:lpstr>
      <vt:lpstr>Commit this chef-repo to git</vt:lpstr>
      <vt:lpstr>Lab 3 – Manage the homepage content separately</vt:lpstr>
      <vt:lpstr>Create an apache cookbook</vt:lpstr>
      <vt:lpstr>Create an apache cookbook</vt:lpstr>
      <vt:lpstr>Create an apache cookbook</vt:lpstr>
      <vt:lpstr>Create new git repo for this cookbook</vt:lpstr>
      <vt:lpstr>Create new git repo for this cookbook</vt:lpstr>
      <vt:lpstr>Commit the initial cookbook</vt:lpstr>
      <vt:lpstr>Commit the initial cookbook</vt:lpstr>
      <vt:lpstr>Write the default recipe</vt:lpstr>
      <vt:lpstr>Wait a tick!</vt:lpstr>
      <vt:lpstr>Replace the file resource</vt:lpstr>
      <vt:lpstr>Template resource</vt:lpstr>
      <vt:lpstr>Create a new template file</vt:lpstr>
      <vt:lpstr>Let’s create a template!</vt:lpstr>
      <vt:lpstr>Go to the chef-repo</vt:lpstr>
      <vt:lpstr>Let’s create a template!</vt:lpstr>
      <vt:lpstr>Check the template</vt:lpstr>
      <vt:lpstr>Lab 3 – Manage the homepage content separately</vt:lpstr>
      <vt:lpstr>Verify the changes</vt:lpstr>
      <vt:lpstr>Verify the changes</vt:lpstr>
      <vt:lpstr>Ensuring desired state</vt:lpstr>
      <vt:lpstr>chef-client</vt:lpstr>
      <vt:lpstr>chef-client modes</vt:lpstr>
      <vt:lpstr>chef-client privileges</vt:lpstr>
      <vt:lpstr>Desired State</vt:lpstr>
      <vt:lpstr>Run List</vt:lpstr>
      <vt:lpstr>Run List</vt:lpstr>
      <vt:lpstr>Run List</vt:lpstr>
      <vt:lpstr>Run List</vt:lpstr>
      <vt:lpstr>Run List</vt:lpstr>
      <vt:lpstr>Lab 4 – Verify the cookbook</vt:lpstr>
      <vt:lpstr>Run chef-client with a run list</vt:lpstr>
      <vt:lpstr>Verify the home page</vt:lpstr>
      <vt:lpstr>Infrastructure State</vt:lpstr>
      <vt:lpstr>Node Object</vt:lpstr>
      <vt:lpstr>Node state</vt:lpstr>
      <vt:lpstr>New directory:  nodes</vt:lpstr>
      <vt:lpstr>Explore the node’s .json file</vt:lpstr>
      <vt:lpstr>ohai</vt:lpstr>
      <vt:lpstr>Run ohai</vt:lpstr>
      <vt:lpstr>Use ohai to find the platform</vt:lpstr>
      <vt:lpstr>Find the platform in the node object</vt:lpstr>
      <vt:lpstr>Lab 5 – Read node attributes in our policy</vt:lpstr>
      <vt:lpstr>Display node attributes</vt:lpstr>
      <vt:lpstr>Display node attributes</vt:lpstr>
      <vt:lpstr>Display node attributes</vt:lpstr>
      <vt:lpstr>Display node attributes</vt:lpstr>
      <vt:lpstr>Display node attributes</vt:lpstr>
      <vt:lpstr>Verify the change</vt:lpstr>
      <vt:lpstr>Verify the change</vt:lpstr>
      <vt:lpstr>Custom node attributes</vt:lpstr>
      <vt:lpstr>Lab 6 - Create a custom node attribute </vt:lpstr>
      <vt:lpstr>Lab 6 - Create a custom node attribute </vt:lpstr>
      <vt:lpstr>chef can generate attributes</vt:lpstr>
      <vt:lpstr>Generate attribute</vt:lpstr>
      <vt:lpstr>Create an attribute</vt:lpstr>
      <vt:lpstr>Update the home page</vt:lpstr>
      <vt:lpstr>Verify the change</vt:lpstr>
      <vt:lpstr>Verify the change</vt:lpstr>
      <vt:lpstr>Faster Feedback</vt:lpstr>
      <vt:lpstr>Our process</vt:lpstr>
      <vt:lpstr>Faster Feedback</vt:lpstr>
      <vt:lpstr>The pedantries of testing</vt:lpstr>
      <vt:lpstr>Chef Testing</vt:lpstr>
      <vt:lpstr>Chef client success status</vt:lpstr>
      <vt:lpstr>Chef client success status</vt:lpstr>
      <vt:lpstr>Chef client success status</vt:lpstr>
      <vt:lpstr>Test Kitchen</vt:lpstr>
      <vt:lpstr>.kitchen.yml</vt:lpstr>
      <vt:lpstr>Update .kitchen.yml</vt:lpstr>
      <vt:lpstr>Docker</vt:lpstr>
      <vt:lpstr>Verify docker</vt:lpstr>
      <vt:lpstr>kitchen-docker gem</vt:lpstr>
      <vt:lpstr>Verify kitchen-docker is installed</vt:lpstr>
      <vt:lpstr>Lab 7 – Verify chef-client success</vt:lpstr>
      <vt:lpstr>Move to the apache cookbook directory</vt:lpstr>
      <vt:lpstr>List the Test Kitchens </vt:lpstr>
      <vt:lpstr>Create the kitchen</vt:lpstr>
      <vt:lpstr>Converge:  run chef in the kitchen</vt:lpstr>
      <vt:lpstr>Break the cookbook</vt:lpstr>
      <vt:lpstr>Re-converge</vt:lpstr>
      <vt:lpstr>Fix the cookbook</vt:lpstr>
      <vt:lpstr>Converge:  run chef in the kitchen</vt:lpstr>
      <vt:lpstr>Chef Testing</vt:lpstr>
      <vt:lpstr>Lab 8 – Verify the node</vt:lpstr>
      <vt:lpstr>Manually Inspect with kitchen login</vt:lpstr>
      <vt:lpstr>Manually Inspect with kitchen login</vt:lpstr>
      <vt:lpstr>Manually Inspect with kitchen login</vt:lpstr>
      <vt:lpstr>Manually Inspect with kitchen login</vt:lpstr>
      <vt:lpstr>Serverspec</vt:lpstr>
      <vt:lpstr>Create directory for serverspec tests</vt:lpstr>
      <vt:lpstr>Write a Serverspec test</vt:lpstr>
      <vt:lpstr>Destroy the existing kitchen</vt:lpstr>
      <vt:lpstr>Verify the kitchen</vt:lpstr>
      <vt:lpstr>Extend the Serverspec test</vt:lpstr>
      <vt:lpstr>Verify the kitchen</vt:lpstr>
      <vt:lpstr>Change the test</vt:lpstr>
      <vt:lpstr>Verify the kitchen</vt:lpstr>
      <vt:lpstr>Reset the Serverspec test</vt:lpstr>
      <vt:lpstr>Kitchen Workflow</vt:lpstr>
      <vt:lpstr>Chef Testing</vt:lpstr>
      <vt:lpstr>Lab 9 – Verify the resources</vt:lpstr>
      <vt:lpstr>ChefSpec</vt:lpstr>
      <vt:lpstr>Make a directory for our ChefSpec tests</vt:lpstr>
      <vt:lpstr>Write a ChefSpec test</vt:lpstr>
      <vt:lpstr>Run the ChefSpec tests</vt:lpstr>
      <vt:lpstr>Break the cookbook</vt:lpstr>
      <vt:lpstr>Run the ChefSpec tests</vt:lpstr>
      <vt:lpstr>Fix the cookbook</vt:lpstr>
      <vt:lpstr>Chef Testing</vt:lpstr>
      <vt:lpstr>Foodcritic</vt:lpstr>
      <vt:lpstr>Change our recipe</vt:lpstr>
      <vt:lpstr>Run Foodcritic</vt:lpstr>
      <vt:lpstr>Chef Testing</vt:lpstr>
      <vt:lpstr>Wrap Up</vt:lpstr>
      <vt:lpstr>Course Objectives</vt:lpstr>
      <vt:lpstr>Tool Survey</vt:lpstr>
      <vt:lpstr>Vocabulary</vt:lpstr>
      <vt:lpstr>Resources</vt:lpstr>
      <vt:lpstr>Repository Layout</vt:lpstr>
      <vt:lpstr>But wait…</vt:lpstr>
      <vt:lpstr>Further Resources</vt:lpstr>
      <vt:lpstr>Training in DC</vt:lpstr>
      <vt:lpstr>Chef Fundamentals Q &amp; A Forum</vt:lpstr>
      <vt:lpstr>A list of URLs</vt:lpstr>
      <vt:lpstr>Food Fight Show</vt:lpstr>
      <vt:lpstr>getchef.com/summit</vt:lpstr>
      <vt:lpstr>Local Meetup Groups</vt:lpstr>
      <vt:lpstr>What questions do you have?</vt:lpstr>
    </vt:vector>
  </TitlesOfParts>
  <Manager>&lt;Content Manager Name Here&gt;</Manager>
  <Company>Silver Fox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of  Presentation</dc:title>
  <dc:subject>Houghton Mifflin Harcourt – 2012 Investor Day</dc:subject>
  <dc:creator>Joshua Jorgensen</dc:creator>
  <dc:description>Template: Louma El-Khoury, Silver Fox Productions Inc.
Formatting:
Event Date: March 12, 2012
Event Location: New York, NY
Audience Type:</dc:description>
  <cp:lastModifiedBy>Nathen harvey</cp:lastModifiedBy>
  <cp:revision>479</cp:revision>
  <cp:lastPrinted>2014-09-24T13:23:59Z</cp:lastPrinted>
  <dcterms:created xsi:type="dcterms:W3CDTF">2012-09-13T17:36:07Z</dcterms:created>
  <dcterms:modified xsi:type="dcterms:W3CDTF">2014-09-24T21:28:38Z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0x0101000812F700BE7F874999720E88173FE491</vt:lpwstr>
  </property>
  <property fmtid="{D5CDD505-2E9C-101B-9397-08002B2CF9AE}" pid="3" name="_dlc_DocIdItemGuid">
    <vt:lpwstr>bfd9fc01-1599-4dd9-b7eb-4ffa6e7bdb79</vt:lpwstr>
  </property>
</Properties>
</file>